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7"/>
  </p:notesMasterIdLst>
  <p:sldIdLst>
    <p:sldId id="339" r:id="rId4"/>
    <p:sldId id="770" r:id="rId5"/>
    <p:sldId id="531" r:id="rId6"/>
    <p:sldId id="532" r:id="rId7"/>
    <p:sldId id="533" r:id="rId8"/>
    <p:sldId id="474" r:id="rId9"/>
    <p:sldId id="476" r:id="rId10"/>
    <p:sldId id="534" r:id="rId11"/>
    <p:sldId id="535" r:id="rId12"/>
    <p:sldId id="488" r:id="rId13"/>
    <p:sldId id="491" r:id="rId14"/>
    <p:sldId id="492" r:id="rId15"/>
    <p:sldId id="771" r:id="rId16"/>
    <p:sldId id="536" r:id="rId17"/>
    <p:sldId id="493" r:id="rId18"/>
    <p:sldId id="494" r:id="rId19"/>
    <p:sldId id="495" r:id="rId20"/>
    <p:sldId id="537" r:id="rId21"/>
    <p:sldId id="538" r:id="rId22"/>
    <p:sldId id="540" r:id="rId23"/>
    <p:sldId id="498" r:id="rId24"/>
    <p:sldId id="772" r:id="rId25"/>
    <p:sldId id="505" r:id="rId26"/>
    <p:sldId id="541" r:id="rId27"/>
    <p:sldId id="509" r:id="rId28"/>
    <p:sldId id="508" r:id="rId29"/>
    <p:sldId id="512" r:id="rId30"/>
    <p:sldId id="542" r:id="rId31"/>
    <p:sldId id="513" r:id="rId32"/>
    <p:sldId id="514" r:id="rId33"/>
    <p:sldId id="515" r:id="rId34"/>
    <p:sldId id="517" r:id="rId35"/>
    <p:sldId id="519" r:id="rId36"/>
    <p:sldId id="520" r:id="rId37"/>
    <p:sldId id="521" r:id="rId38"/>
    <p:sldId id="522" r:id="rId39"/>
    <p:sldId id="423" r:id="rId40"/>
    <p:sldId id="527" r:id="rId41"/>
    <p:sldId id="424" r:id="rId42"/>
    <p:sldId id="528" r:id="rId43"/>
    <p:sldId id="530" r:id="rId44"/>
    <p:sldId id="775" r:id="rId45"/>
    <p:sldId id="47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3" autoAdjust="0"/>
    <p:restoredTop sz="66883" autoAdjust="0"/>
  </p:normalViewPr>
  <p:slideViewPr>
    <p:cSldViewPr snapToGrid="0">
      <p:cViewPr varScale="1">
        <p:scale>
          <a:sx n="51" d="100"/>
          <a:sy n="51" d="100"/>
        </p:scale>
        <p:origin x="82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EB0D67-D7BD-4ABE-8D65-14A981A516CF}" type="slidenum">
              <a:rPr lang="en-US" smtClean="0"/>
              <a:t>3</a:t>
            </a:fld>
            <a:endParaRPr lang="en-US"/>
          </a:p>
        </p:txBody>
      </p:sp>
    </p:spTree>
    <p:extLst>
      <p:ext uri="{BB962C8B-B14F-4D97-AF65-F5344CB8AC3E}">
        <p14:creationId xmlns:p14="http://schemas.microsoft.com/office/powerpoint/2010/main" val="1599077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ED448-25D3-23AC-303B-BB849734C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D5B97D-EE40-A157-D006-A4C7438DA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454CE-1A7E-7D9B-1A47-F17F478A99B9}"/>
              </a:ext>
            </a:extLst>
          </p:cNvPr>
          <p:cNvSpPr>
            <a:spLocks noGrp="1"/>
          </p:cNvSpPr>
          <p:nvPr>
            <p:ph type="body" idx="1"/>
          </p:nvPr>
        </p:nvSpPr>
        <p:spPr/>
        <p:txBody>
          <a:bodyPr>
            <a:normAutofit/>
          </a:bodyPr>
          <a:lstStyle/>
          <a:p>
            <a:r>
              <a:rPr lang="en-US" dirty="0"/>
              <a:t>The</a:t>
            </a:r>
            <a:r>
              <a:rPr lang="en-US" baseline="0" dirty="0"/>
              <a:t> domain model is optional (AKA Conceptual model)– Its bounded by the use case scenario under development for the current iteration</a:t>
            </a:r>
          </a:p>
          <a:p>
            <a:r>
              <a:rPr lang="en-US" baseline="0" dirty="0"/>
              <a:t>The domain model can in turn influence operation contracts, a glossary and the design model.</a:t>
            </a:r>
          </a:p>
          <a:p>
            <a:endParaRPr lang="en-US" baseline="0" dirty="0"/>
          </a:p>
          <a:p>
            <a:r>
              <a:rPr lang="en-US" baseline="0" dirty="0"/>
              <a:t>Its not a description of software objects, it is a visualization of the concepts or mental models of a real-world domain.</a:t>
            </a:r>
          </a:p>
          <a:p>
            <a:endParaRPr lang="en-US" baseline="0" dirty="0"/>
          </a:p>
          <a:p>
            <a:r>
              <a:rPr lang="en-US" baseline="0" dirty="0"/>
              <a:t>To create a domain model </a:t>
            </a:r>
          </a:p>
          <a:p>
            <a:pPr marL="228600" indent="-228600">
              <a:buAutoNum type="arabicPeriod"/>
            </a:pPr>
            <a:r>
              <a:rPr lang="en-US" baseline="0" dirty="0"/>
              <a:t>Find the conceptual classes </a:t>
            </a:r>
          </a:p>
          <a:p>
            <a:pPr marL="228600" indent="-228600">
              <a:buAutoNum type="arabicPeriod"/>
            </a:pPr>
            <a:r>
              <a:rPr lang="en-US" baseline="0" dirty="0"/>
              <a:t>Draw them as classes in a UML class diagram</a:t>
            </a:r>
          </a:p>
          <a:p>
            <a:pPr marL="228600" indent="-228600">
              <a:buAutoNum type="arabicPeriod"/>
            </a:pPr>
            <a:r>
              <a:rPr lang="en-US" baseline="0" dirty="0"/>
              <a:t>Add association and attributes</a:t>
            </a:r>
            <a:endParaRPr lang="en-US" dirty="0"/>
          </a:p>
        </p:txBody>
      </p:sp>
      <p:sp>
        <p:nvSpPr>
          <p:cNvPr id="4" name="Slide Number Placeholder 3">
            <a:extLst>
              <a:ext uri="{FF2B5EF4-FFF2-40B4-BE49-F238E27FC236}">
                <a16:creationId xmlns:a16="http://schemas.microsoft.com/office/drawing/2014/main" id="{FB80CF37-B85C-1AFB-FC3D-7496CDE2671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A8A12-2536-457C-82DB-7DDE23708D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20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73C6461-0E37-40BA-A8E8-CA5FAF9F6FE2}" type="slidenum">
              <a:rPr lang="en-US"/>
              <a:pPr/>
              <a:t>25</a:t>
            </a:fld>
            <a:endParaRPr lang="en-US"/>
          </a:p>
        </p:txBody>
      </p:sp>
      <p:sp>
        <p:nvSpPr>
          <p:cNvPr id="802818" name="Rectangle 2"/>
          <p:cNvSpPr>
            <a:spLocks noGrp="1" noRot="1" noChangeAspect="1" noChangeArrowheads="1" noTextEdit="1"/>
          </p:cNvSpPr>
          <p:nvPr>
            <p:ph type="sldImg"/>
          </p:nvPr>
        </p:nvSpPr>
        <p:spPr>
          <a:xfrm>
            <a:off x="404813" y="695325"/>
            <a:ext cx="6178550" cy="3476625"/>
          </a:xfrm>
          <a:ln/>
        </p:spPr>
      </p:sp>
      <p:sp>
        <p:nvSpPr>
          <p:cNvPr id="802819" name="Rectangle 3"/>
          <p:cNvSpPr>
            <a:spLocks noGrp="1" noChangeArrowheads="1"/>
          </p:cNvSpPr>
          <p:nvPr>
            <p:ph type="body" idx="1"/>
          </p:nvPr>
        </p:nvSpPr>
        <p:spPr>
          <a:xfrm>
            <a:off x="931863" y="4403725"/>
            <a:ext cx="5121275" cy="4171950"/>
          </a:xfrm>
        </p:spPr>
        <p:txBody>
          <a:bodyPr/>
          <a:lstStyle/>
          <a:p>
            <a:pPr defTabSz="914400"/>
            <a:r>
              <a:rPr lang="en-US" altLang="en-US" dirty="0"/>
              <a:t>The</a:t>
            </a:r>
            <a:r>
              <a:rPr lang="en-US" altLang="en-US" baseline="0" dirty="0"/>
              <a:t> accessories of associations</a:t>
            </a: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B6CA01-7F24-4038-B129-E35BA8845748}" type="slidenum">
              <a:rPr lang="en-US"/>
              <a:pPr/>
              <a:t>29</a:t>
            </a:fld>
            <a:endParaRPr lang="en-US"/>
          </a:p>
        </p:txBody>
      </p:sp>
      <p:sp>
        <p:nvSpPr>
          <p:cNvPr id="806914" name="Rectangle 2"/>
          <p:cNvSpPr>
            <a:spLocks noGrp="1" noRot="1" noChangeAspect="1" noChangeArrowheads="1" noTextEdit="1"/>
          </p:cNvSpPr>
          <p:nvPr>
            <p:ph type="sldImg"/>
          </p:nvPr>
        </p:nvSpPr>
        <p:spPr>
          <a:xfrm>
            <a:off x="404813" y="695325"/>
            <a:ext cx="6178550" cy="3476625"/>
          </a:xfrm>
          <a:ln/>
        </p:spPr>
      </p:sp>
      <p:sp>
        <p:nvSpPr>
          <p:cNvPr id="806915" name="Rectangle 3"/>
          <p:cNvSpPr>
            <a:spLocks noGrp="1" noChangeArrowheads="1"/>
          </p:cNvSpPr>
          <p:nvPr>
            <p:ph type="body" idx="1"/>
          </p:nvPr>
        </p:nvSpPr>
        <p:spPr>
          <a:xfrm>
            <a:off x="931863" y="4403725"/>
            <a:ext cx="5121275" cy="4171950"/>
          </a:xfrm>
        </p:spPr>
        <p:txBody>
          <a:bodyPr/>
          <a:lstStyle/>
          <a:p>
            <a:pPr defTabSz="914400"/>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DB96A64-87E8-43AA-B46D-5A61BAF0761A}" type="slidenum">
              <a:rPr lang="en-US"/>
              <a:pPr/>
              <a:t>30</a:t>
            </a:fld>
            <a:endParaRPr lang="en-US"/>
          </a:p>
        </p:txBody>
      </p:sp>
      <p:sp>
        <p:nvSpPr>
          <p:cNvPr id="808962" name="Rectangle 2"/>
          <p:cNvSpPr>
            <a:spLocks noGrp="1" noRot="1" noChangeAspect="1" noChangeArrowheads="1" noTextEdit="1"/>
          </p:cNvSpPr>
          <p:nvPr>
            <p:ph type="sldImg"/>
          </p:nvPr>
        </p:nvSpPr>
        <p:spPr>
          <a:xfrm>
            <a:off x="404813" y="695325"/>
            <a:ext cx="6178550" cy="3476625"/>
          </a:xfrm>
          <a:ln/>
        </p:spPr>
      </p:sp>
      <p:sp>
        <p:nvSpPr>
          <p:cNvPr id="808963" name="Rectangle 3"/>
          <p:cNvSpPr>
            <a:spLocks noGrp="1" noChangeArrowheads="1"/>
          </p:cNvSpPr>
          <p:nvPr>
            <p:ph type="body" idx="1"/>
          </p:nvPr>
        </p:nvSpPr>
        <p:spPr>
          <a:xfrm>
            <a:off x="931863" y="4403725"/>
            <a:ext cx="5121275" cy="4171950"/>
          </a:xfrm>
        </p:spPr>
        <p:txBody>
          <a:bodyPr/>
          <a:lstStyle/>
          <a:p>
            <a:pPr defTabSz="914400"/>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 is shown on slide</a:t>
            </a:r>
            <a:r>
              <a:rPr lang="en-US" baseline="0" dirty="0"/>
              <a:t> 43</a:t>
            </a:r>
            <a:endParaRPr lang="en-US" dirty="0"/>
          </a:p>
        </p:txBody>
      </p:sp>
      <p:sp>
        <p:nvSpPr>
          <p:cNvPr id="4" name="Slide Number Placeholder 3"/>
          <p:cNvSpPr>
            <a:spLocks noGrp="1"/>
          </p:cNvSpPr>
          <p:nvPr>
            <p:ph type="sldNum" sz="quarter" idx="10"/>
          </p:nvPr>
        </p:nvSpPr>
        <p:spPr/>
        <p:txBody>
          <a:bodyPr/>
          <a:lstStyle/>
          <a:p>
            <a:fld id="{DCEA8A12-2536-457C-82DB-7DDE23708D2E}" type="slidenum">
              <a:rPr lang="en-US" smtClean="0"/>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66AD0A2-719A-4EA3-B7E8-F413E31CFFFA}" type="slidenum">
              <a:rPr lang="en-US"/>
              <a:pPr/>
              <a:t>33</a:t>
            </a:fld>
            <a:endParaRPr lang="en-US"/>
          </a:p>
        </p:txBody>
      </p:sp>
      <p:sp>
        <p:nvSpPr>
          <p:cNvPr id="811010" name="Rectangle 2"/>
          <p:cNvSpPr>
            <a:spLocks noGrp="1" noRot="1" noChangeAspect="1" noChangeArrowheads="1" noTextEdit="1"/>
          </p:cNvSpPr>
          <p:nvPr>
            <p:ph type="sldImg"/>
          </p:nvPr>
        </p:nvSpPr>
        <p:spPr>
          <a:xfrm>
            <a:off x="404813" y="695325"/>
            <a:ext cx="6178550" cy="3476625"/>
          </a:xfrm>
          <a:ln/>
        </p:spPr>
      </p:sp>
      <p:sp>
        <p:nvSpPr>
          <p:cNvPr id="811011" name="Rectangle 3"/>
          <p:cNvSpPr>
            <a:spLocks noGrp="1" noChangeArrowheads="1"/>
          </p:cNvSpPr>
          <p:nvPr>
            <p:ph type="body" idx="1"/>
          </p:nvPr>
        </p:nvSpPr>
        <p:spPr>
          <a:xfrm>
            <a:off x="931863" y="4403725"/>
            <a:ext cx="5121275" cy="4171950"/>
          </a:xfrm>
        </p:spPr>
        <p:txBody>
          <a:bodyPr/>
          <a:lstStyle/>
          <a:p>
            <a:pPr defTabSz="914400"/>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 shown</a:t>
            </a:r>
            <a:r>
              <a:rPr lang="en-US" baseline="0" dirty="0"/>
              <a:t> in </a:t>
            </a:r>
            <a:r>
              <a:rPr lang="en-US" dirty="0"/>
              <a:t>Diagram next slide</a:t>
            </a:r>
          </a:p>
        </p:txBody>
      </p:sp>
      <p:sp>
        <p:nvSpPr>
          <p:cNvPr id="4" name="Slide Number Placeholder 3"/>
          <p:cNvSpPr>
            <a:spLocks noGrp="1"/>
          </p:cNvSpPr>
          <p:nvPr>
            <p:ph type="sldNum" sz="quarter" idx="10"/>
          </p:nvPr>
        </p:nvSpPr>
        <p:spPr/>
        <p:txBody>
          <a:bodyPr/>
          <a:lstStyle/>
          <a:p>
            <a:fld id="{DCEA8A12-2536-457C-82DB-7DDE23708D2E}" type="slidenum">
              <a:rPr lang="en-US" smtClean="0"/>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Diagram</a:t>
            </a:r>
            <a:r>
              <a:rPr lang="en-US" baseline="0" dirty="0"/>
              <a:t> on right is better.</a:t>
            </a:r>
          </a:p>
          <a:p>
            <a:endParaRPr lang="en-US" dirty="0"/>
          </a:p>
          <a:p>
            <a:r>
              <a:rPr lang="en-US" dirty="0"/>
              <a:t>Payment</a:t>
            </a:r>
            <a:r>
              <a:rPr lang="en-US" baseline="0" dirty="0"/>
              <a:t> can be authorized or unauthorized – however, payment doesn’t stay in one of these states – it is a transition from unauthorized to authorized – rules apply on previous slide.</a:t>
            </a:r>
            <a:endParaRPr lang="en-US" dirty="0"/>
          </a:p>
        </p:txBody>
      </p:sp>
      <p:sp>
        <p:nvSpPr>
          <p:cNvPr id="4" name="Slide Number Placeholder 3"/>
          <p:cNvSpPr>
            <a:spLocks noGrp="1"/>
          </p:cNvSpPr>
          <p:nvPr>
            <p:ph type="sldNum" sz="quarter" idx="10"/>
          </p:nvPr>
        </p:nvSpPr>
        <p:spPr/>
        <p:txBody>
          <a:bodyPr/>
          <a:lstStyle/>
          <a:p>
            <a:fld id="{DCEA8A12-2536-457C-82DB-7DDE23708D2E}" type="slidenum">
              <a:rPr lang="en-US" smtClean="0"/>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4C22B37-E46D-4FF6-8C56-11738360E749}" type="slidenum">
              <a:rPr lang="en-US"/>
              <a:pPr/>
              <a:t>36</a:t>
            </a:fld>
            <a:endParaRPr lang="en-US"/>
          </a:p>
        </p:txBody>
      </p:sp>
      <p:sp>
        <p:nvSpPr>
          <p:cNvPr id="813058" name="Rectangle 2"/>
          <p:cNvSpPr>
            <a:spLocks noGrp="1" noRot="1" noChangeAspect="1" noChangeArrowheads="1" noTextEdit="1"/>
          </p:cNvSpPr>
          <p:nvPr>
            <p:ph type="sldImg"/>
          </p:nvPr>
        </p:nvSpPr>
        <p:spPr>
          <a:xfrm>
            <a:off x="404813" y="695325"/>
            <a:ext cx="6178550" cy="3476625"/>
          </a:xfrm>
          <a:ln/>
        </p:spPr>
      </p:sp>
      <p:sp>
        <p:nvSpPr>
          <p:cNvPr id="813059" name="Rectangle 3"/>
          <p:cNvSpPr>
            <a:spLocks noGrp="1" noChangeArrowheads="1"/>
          </p:cNvSpPr>
          <p:nvPr>
            <p:ph type="body" idx="1"/>
          </p:nvPr>
        </p:nvSpPr>
        <p:spPr>
          <a:xfrm>
            <a:off x="931863" y="4403725"/>
            <a:ext cx="5121275" cy="4171950"/>
          </a:xfrm>
        </p:spPr>
        <p:txBody>
          <a:bodyPr/>
          <a:lstStyle/>
          <a:p>
            <a:r>
              <a:rPr lang="en-US" dirty="0"/>
              <a:t>We can see from the diagram that a Person may work for a single Company. We need to keep information about the period of time that each employee works for each Company.</a:t>
            </a:r>
          </a:p>
          <a:p>
            <a:r>
              <a:rPr lang="en-US" dirty="0"/>
              <a:t>We can do this by adding a </a:t>
            </a:r>
            <a:r>
              <a:rPr lang="en-US" i="1" dirty="0" err="1"/>
              <a:t>dateRange</a:t>
            </a:r>
            <a:r>
              <a:rPr lang="en-US" dirty="0"/>
              <a:t> attribute to the association. We could add this attribute to the Person class, but it is really a fact about a Person's relationship to a Company, which will change should the person's employer change.</a:t>
            </a:r>
          </a:p>
          <a:p>
            <a:pPr defTabSz="914400"/>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B377EB7-2FA6-4B77-89F9-93CB75AA0DAF}" type="slidenum">
              <a:rPr lang="en-US"/>
              <a:pPr/>
              <a:t>37</a:t>
            </a:fld>
            <a:endParaRPr lang="en-US"/>
          </a:p>
        </p:txBody>
      </p:sp>
      <p:sp>
        <p:nvSpPr>
          <p:cNvPr id="815106" name="Rectangle 2"/>
          <p:cNvSpPr>
            <a:spLocks noGrp="1" noRot="1" noChangeAspect="1" noChangeArrowheads="1" noTextEdit="1"/>
          </p:cNvSpPr>
          <p:nvPr>
            <p:ph type="sldImg"/>
          </p:nvPr>
        </p:nvSpPr>
        <p:spPr>
          <a:xfrm>
            <a:off x="404813" y="695325"/>
            <a:ext cx="6178550" cy="3476625"/>
          </a:xfrm>
          <a:ln/>
        </p:spPr>
      </p:sp>
      <p:sp>
        <p:nvSpPr>
          <p:cNvPr id="815107" name="Rectangle 3"/>
          <p:cNvSpPr>
            <a:spLocks noGrp="1" noChangeArrowheads="1"/>
          </p:cNvSpPr>
          <p:nvPr>
            <p:ph type="body" idx="1"/>
          </p:nvPr>
        </p:nvSpPr>
        <p:spPr>
          <a:xfrm>
            <a:off x="931863" y="4403725"/>
            <a:ext cx="5121275" cy="4171950"/>
          </a:xfrm>
        </p:spPr>
        <p:txBody>
          <a:bodyPr/>
          <a:lstStyle/>
          <a:p>
            <a:pPr defTabSz="914400"/>
            <a:r>
              <a:rPr lang="en-US" altLang="en-US" dirty="0"/>
              <a:t>Example of first</a:t>
            </a:r>
            <a:r>
              <a:rPr lang="en-US" altLang="en-US" baseline="0" dirty="0"/>
              <a:t> one on previous slide</a:t>
            </a: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domain model is optional (AKA Conceptual model)– Its bounded by the use case scenario under development for the current iteration</a:t>
            </a:r>
          </a:p>
          <a:p>
            <a:r>
              <a:rPr lang="en-US" baseline="0" dirty="0"/>
              <a:t>The domain model can in turn influence operation contracts, a glossary and the design model.</a:t>
            </a:r>
          </a:p>
          <a:p>
            <a:endParaRPr lang="en-US" baseline="0" dirty="0"/>
          </a:p>
          <a:p>
            <a:r>
              <a:rPr lang="en-US" baseline="0" dirty="0"/>
              <a:t>Its not a description of software objects, it is a visualization of the concepts or mental models of a real-world domain.</a:t>
            </a:r>
          </a:p>
          <a:p>
            <a:endParaRPr lang="en-US" baseline="0" dirty="0"/>
          </a:p>
          <a:p>
            <a:r>
              <a:rPr lang="en-US" baseline="0" dirty="0"/>
              <a:t>To create a domain model </a:t>
            </a:r>
          </a:p>
          <a:p>
            <a:pPr marL="228600" indent="-228600">
              <a:buAutoNum type="arabicPeriod"/>
            </a:pPr>
            <a:r>
              <a:rPr lang="en-US" baseline="0" dirty="0"/>
              <a:t>Find the conceptual classes </a:t>
            </a:r>
          </a:p>
          <a:p>
            <a:pPr marL="228600" indent="-228600">
              <a:buAutoNum type="arabicPeriod"/>
            </a:pPr>
            <a:r>
              <a:rPr lang="en-US" baseline="0" dirty="0"/>
              <a:t>Draw them as classes in a UML class diagram</a:t>
            </a:r>
          </a:p>
          <a:p>
            <a:pPr marL="228600" indent="-228600">
              <a:buAutoNum type="arabicPeriod"/>
            </a:pPr>
            <a:r>
              <a:rPr lang="en-US" baseline="0" dirty="0"/>
              <a:t>Add association and attributes</a:t>
            </a:r>
            <a:endParaRPr lang="en-US" dirty="0"/>
          </a:p>
        </p:txBody>
      </p:sp>
      <p:sp>
        <p:nvSpPr>
          <p:cNvPr id="4" name="Slide Number Placeholder 3"/>
          <p:cNvSpPr>
            <a:spLocks noGrp="1"/>
          </p:cNvSpPr>
          <p:nvPr>
            <p:ph type="sldNum" sz="quarter" idx="10"/>
          </p:nvPr>
        </p:nvSpPr>
        <p:spPr/>
        <p:txBody>
          <a:bodyPr/>
          <a:lstStyle/>
          <a:p>
            <a:fld id="{DCEA8A12-2536-457C-82DB-7DDE23708D2E}"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C46DF01-E611-496D-92B9-CB28AE6D0123}" type="slidenum">
              <a:rPr lang="en-US"/>
              <a:pPr/>
              <a:t>39</a:t>
            </a:fld>
            <a:endParaRPr lang="en-US"/>
          </a:p>
        </p:txBody>
      </p:sp>
      <p:sp>
        <p:nvSpPr>
          <p:cNvPr id="817154" name="Rectangle 2"/>
          <p:cNvSpPr>
            <a:spLocks noGrp="1" noRot="1" noChangeAspect="1" noChangeArrowheads="1" noTextEdit="1"/>
          </p:cNvSpPr>
          <p:nvPr>
            <p:ph type="sldImg"/>
          </p:nvPr>
        </p:nvSpPr>
        <p:spPr>
          <a:xfrm>
            <a:off x="404813" y="695325"/>
            <a:ext cx="6178550" cy="3476625"/>
          </a:xfrm>
          <a:ln/>
        </p:spPr>
      </p:sp>
      <p:sp>
        <p:nvSpPr>
          <p:cNvPr id="817155" name="Rectangle 3"/>
          <p:cNvSpPr>
            <a:spLocks noGrp="1" noChangeArrowheads="1"/>
          </p:cNvSpPr>
          <p:nvPr>
            <p:ph type="body" idx="1"/>
          </p:nvPr>
        </p:nvSpPr>
        <p:spPr>
          <a:xfrm>
            <a:off x="931863" y="4403725"/>
            <a:ext cx="5121275" cy="4171950"/>
          </a:xfrm>
        </p:spPr>
        <p:txBody>
          <a:bodyPr/>
          <a:lstStyle/>
          <a:p>
            <a:pPr defTabSz="914400"/>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7C99DAF-EA54-4817-9D63-0E53D1785A4D}" type="slidenum">
              <a:rPr lang="en-US"/>
              <a:pPr/>
              <a:t>40</a:t>
            </a:fld>
            <a:endParaRPr lang="en-US"/>
          </a:p>
        </p:txBody>
      </p:sp>
      <p:sp>
        <p:nvSpPr>
          <p:cNvPr id="866306" name="Rectangle 2"/>
          <p:cNvSpPr>
            <a:spLocks noGrp="1" noRot="1" noChangeAspect="1" noChangeArrowheads="1" noTextEdit="1"/>
          </p:cNvSpPr>
          <p:nvPr>
            <p:ph type="sldImg"/>
          </p:nvPr>
        </p:nvSpPr>
        <p:spPr>
          <a:xfrm>
            <a:off x="404813" y="695325"/>
            <a:ext cx="6178550" cy="3476625"/>
          </a:xfrm>
          <a:ln/>
        </p:spPr>
      </p:sp>
      <p:sp>
        <p:nvSpPr>
          <p:cNvPr id="866307" name="Rectangle 3"/>
          <p:cNvSpPr>
            <a:spLocks noGrp="1" noChangeArrowheads="1"/>
          </p:cNvSpPr>
          <p:nvPr>
            <p:ph type="body" idx="1"/>
          </p:nvPr>
        </p:nvSpPr>
        <p:spPr>
          <a:xfrm>
            <a:off x="931863" y="4403725"/>
            <a:ext cx="5121275" cy="4171950"/>
          </a:xfrm>
        </p:spPr>
        <p:txBody>
          <a:bodyPr/>
          <a:lstStyle/>
          <a:p>
            <a:pPr defTabSz="914400"/>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C51E37ED-D3DF-48D0-A065-F70343755093}" type="slidenum">
              <a:rPr lang="en-US"/>
              <a:pPr/>
              <a:t>7</a:t>
            </a:fld>
            <a:endParaRPr lang="en-US"/>
          </a:p>
        </p:txBody>
      </p:sp>
      <p:sp>
        <p:nvSpPr>
          <p:cNvPr id="782338" name="Rectangle 2"/>
          <p:cNvSpPr>
            <a:spLocks noGrp="1" noRot="1" noChangeAspect="1" noChangeArrowheads="1" noTextEdit="1"/>
          </p:cNvSpPr>
          <p:nvPr>
            <p:ph type="sldImg"/>
          </p:nvPr>
        </p:nvSpPr>
        <p:spPr>
          <a:xfrm>
            <a:off x="404813" y="695325"/>
            <a:ext cx="6178550" cy="3476625"/>
          </a:xfrm>
          <a:ln/>
        </p:spPr>
      </p:sp>
      <p:sp>
        <p:nvSpPr>
          <p:cNvPr id="782339" name="Rectangle 3"/>
          <p:cNvSpPr>
            <a:spLocks noGrp="1" noChangeArrowheads="1"/>
          </p:cNvSpPr>
          <p:nvPr>
            <p:ph type="body" idx="1"/>
          </p:nvPr>
        </p:nvSpPr>
        <p:spPr>
          <a:xfrm>
            <a:off x="931863" y="4403725"/>
            <a:ext cx="5121275" cy="4171950"/>
          </a:xfrm>
        </p:spPr>
        <p:txBody>
          <a:bodyPr/>
          <a:lstStyle/>
          <a:p>
            <a:pPr defTabSz="914400"/>
            <a:r>
              <a:rPr lang="en-US" altLang="en-US" dirty="0"/>
              <a:t>References to one another</a:t>
            </a:r>
            <a:r>
              <a:rPr lang="en-US" altLang="en-US" baseline="0" dirty="0"/>
              <a:t> help to identify associations</a:t>
            </a:r>
          </a:p>
          <a:p>
            <a:pPr defTabSz="914400"/>
            <a:endParaRPr lang="en-US" altLang="en-US" baseline="0" dirty="0"/>
          </a:p>
          <a:p>
            <a:pPr defTabSz="914400"/>
            <a:r>
              <a:rPr lang="en-US" altLang="en-US" baseline="0" dirty="0"/>
              <a:t>Concept category:  list of candidate conceptual classes</a:t>
            </a: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BB766D7-59E7-4153-BA09-23F71F2417FE}" type="slidenum">
              <a:rPr lang="en-US"/>
              <a:pPr/>
              <a:t>10</a:t>
            </a:fld>
            <a:endParaRPr lang="en-US"/>
          </a:p>
        </p:txBody>
      </p:sp>
      <p:sp>
        <p:nvSpPr>
          <p:cNvPr id="788482" name="Rectangle 2"/>
          <p:cNvSpPr>
            <a:spLocks noGrp="1" noRot="1" noChangeAspect="1" noChangeArrowheads="1" noTextEdit="1"/>
          </p:cNvSpPr>
          <p:nvPr>
            <p:ph type="sldImg"/>
          </p:nvPr>
        </p:nvSpPr>
        <p:spPr>
          <a:xfrm>
            <a:off x="404813" y="695325"/>
            <a:ext cx="6178550" cy="3476625"/>
          </a:xfrm>
          <a:ln/>
        </p:spPr>
      </p:sp>
      <p:sp>
        <p:nvSpPr>
          <p:cNvPr id="788483" name="Rectangle 3"/>
          <p:cNvSpPr>
            <a:spLocks noGrp="1" noChangeArrowheads="1"/>
          </p:cNvSpPr>
          <p:nvPr>
            <p:ph type="body" idx="1"/>
          </p:nvPr>
        </p:nvSpPr>
        <p:spPr>
          <a:xfrm>
            <a:off x="931863" y="4403725"/>
            <a:ext cx="5121275" cy="4171950"/>
          </a:xfrm>
        </p:spPr>
        <p:txBody>
          <a:bodyPr/>
          <a:lstStyle/>
          <a:p>
            <a:pPr defTabSz="914400"/>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4A6FFF0-422D-4CEF-80FE-19026F1893C8}" type="slidenum">
              <a:rPr lang="en-US"/>
              <a:pPr/>
              <a:t>11</a:t>
            </a:fld>
            <a:endParaRPr lang="en-US"/>
          </a:p>
        </p:txBody>
      </p:sp>
      <p:sp>
        <p:nvSpPr>
          <p:cNvPr id="794626" name="Rectangle 2"/>
          <p:cNvSpPr>
            <a:spLocks noGrp="1" noRot="1" noChangeAspect="1" noChangeArrowheads="1" noTextEdit="1"/>
          </p:cNvSpPr>
          <p:nvPr>
            <p:ph type="sldImg"/>
          </p:nvPr>
        </p:nvSpPr>
        <p:spPr>
          <a:xfrm>
            <a:off x="404813" y="695325"/>
            <a:ext cx="6178550" cy="3476625"/>
          </a:xfrm>
          <a:ln/>
        </p:spPr>
      </p:sp>
      <p:sp>
        <p:nvSpPr>
          <p:cNvPr id="794627" name="Rectangle 3"/>
          <p:cNvSpPr>
            <a:spLocks noGrp="1" noChangeArrowheads="1"/>
          </p:cNvSpPr>
          <p:nvPr>
            <p:ph type="body" idx="1"/>
          </p:nvPr>
        </p:nvSpPr>
        <p:spPr>
          <a:xfrm>
            <a:off x="931863" y="4403725"/>
            <a:ext cx="5121275" cy="4171950"/>
          </a:xfrm>
        </p:spPr>
        <p:txBody>
          <a:bodyPr/>
          <a:lstStyle/>
          <a:p>
            <a:pPr defTabSz="914400"/>
            <a:endParaRPr lang="en-US" altLang="en-US" dirty="0"/>
          </a:p>
        </p:txBody>
      </p:sp>
    </p:spTree>
    <p:extLst>
      <p:ext uri="{BB962C8B-B14F-4D97-AF65-F5344CB8AC3E}">
        <p14:creationId xmlns:p14="http://schemas.microsoft.com/office/powerpoint/2010/main" val="1151256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5239236-8648-4B3B-A92F-3045E7CAAD0C}" type="slidenum">
              <a:rPr lang="en-US"/>
              <a:pPr/>
              <a:t>12</a:t>
            </a:fld>
            <a:endParaRPr lang="en-US"/>
          </a:p>
        </p:txBody>
      </p:sp>
      <p:sp>
        <p:nvSpPr>
          <p:cNvPr id="796674" name="Rectangle 2"/>
          <p:cNvSpPr>
            <a:spLocks noGrp="1" noRot="1" noChangeAspect="1" noChangeArrowheads="1" noTextEdit="1"/>
          </p:cNvSpPr>
          <p:nvPr>
            <p:ph type="sldImg"/>
          </p:nvPr>
        </p:nvSpPr>
        <p:spPr>
          <a:xfrm>
            <a:off x="404813" y="695325"/>
            <a:ext cx="6178550" cy="3476625"/>
          </a:xfrm>
          <a:ln/>
        </p:spPr>
      </p:sp>
      <p:sp>
        <p:nvSpPr>
          <p:cNvPr id="796675" name="Rectangle 3"/>
          <p:cNvSpPr>
            <a:spLocks noGrp="1" noChangeArrowheads="1"/>
          </p:cNvSpPr>
          <p:nvPr>
            <p:ph type="body" idx="1"/>
          </p:nvPr>
        </p:nvSpPr>
        <p:spPr>
          <a:xfrm>
            <a:off x="931863" y="4403725"/>
            <a:ext cx="5121275" cy="4171950"/>
          </a:xfrm>
        </p:spPr>
        <p:txBody>
          <a:bodyPr/>
          <a:lstStyle/>
          <a:p>
            <a:pPr defTabSz="914400"/>
            <a:r>
              <a:rPr lang="en-US" altLang="en-US" dirty="0"/>
              <a:t>Multiplicity – defines how many instances of class A can be associated with class B</a:t>
            </a:r>
          </a:p>
          <a:p>
            <a:pPr defTabSz="914400"/>
            <a:endParaRPr lang="en-US" altLang="en-US" dirty="0"/>
          </a:p>
          <a:p>
            <a:pPr defTabSz="914400"/>
            <a:r>
              <a:rPr lang="en-US" altLang="en-US" dirty="0"/>
              <a:t>Single</a:t>
            </a:r>
            <a:r>
              <a:rPr lang="en-US" altLang="en-US" baseline="0" dirty="0"/>
              <a:t> instance of store can be associated with “many” (zero or more, indicated by the *) Sale instance</a:t>
            </a:r>
            <a:endParaRPr lang="en-US" altLang="en-US" dirty="0"/>
          </a:p>
        </p:txBody>
      </p:sp>
    </p:spTree>
    <p:extLst>
      <p:ext uri="{BB962C8B-B14F-4D97-AF65-F5344CB8AC3E}">
        <p14:creationId xmlns:p14="http://schemas.microsoft.com/office/powerpoint/2010/main" val="133156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6658-F62E-80DC-0CB5-A39402D20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37046-1B72-6517-3632-0A3265E72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0D49B-A3F0-B38A-9A7A-7AA711629A86}"/>
              </a:ext>
            </a:extLst>
          </p:cNvPr>
          <p:cNvSpPr>
            <a:spLocks noGrp="1"/>
          </p:cNvSpPr>
          <p:nvPr>
            <p:ph type="body" idx="1"/>
          </p:nvPr>
        </p:nvSpPr>
        <p:spPr/>
        <p:txBody>
          <a:bodyPr>
            <a:normAutofit/>
          </a:bodyPr>
          <a:lstStyle/>
          <a:p>
            <a:r>
              <a:rPr lang="en-US" dirty="0"/>
              <a:t>The</a:t>
            </a:r>
            <a:r>
              <a:rPr lang="en-US" baseline="0" dirty="0"/>
              <a:t> domain model is optional (AKA Conceptual model)– Its bounded by the use case scenario under development for the current iteration</a:t>
            </a:r>
          </a:p>
          <a:p>
            <a:r>
              <a:rPr lang="en-US" baseline="0" dirty="0"/>
              <a:t>The domain model can in turn influence operation contracts, a glossary and the design model.</a:t>
            </a:r>
          </a:p>
          <a:p>
            <a:endParaRPr lang="en-US" baseline="0" dirty="0"/>
          </a:p>
          <a:p>
            <a:r>
              <a:rPr lang="en-US" baseline="0" dirty="0"/>
              <a:t>Its not a description of software objects, it is a visualization of the concepts or mental models of a real-world domain.</a:t>
            </a:r>
          </a:p>
          <a:p>
            <a:endParaRPr lang="en-US" baseline="0" dirty="0"/>
          </a:p>
          <a:p>
            <a:r>
              <a:rPr lang="en-US" baseline="0" dirty="0"/>
              <a:t>To create a domain model </a:t>
            </a:r>
          </a:p>
          <a:p>
            <a:pPr marL="228600" indent="-228600">
              <a:buAutoNum type="arabicPeriod"/>
            </a:pPr>
            <a:r>
              <a:rPr lang="en-US" baseline="0" dirty="0"/>
              <a:t>Find the conceptual classes </a:t>
            </a:r>
          </a:p>
          <a:p>
            <a:pPr marL="228600" indent="-228600">
              <a:buAutoNum type="arabicPeriod"/>
            </a:pPr>
            <a:r>
              <a:rPr lang="en-US" baseline="0" dirty="0"/>
              <a:t>Draw them as classes in a UML class diagram</a:t>
            </a:r>
          </a:p>
          <a:p>
            <a:pPr marL="228600" indent="-228600">
              <a:buAutoNum type="arabicPeriod"/>
            </a:pPr>
            <a:r>
              <a:rPr lang="en-US" baseline="0" dirty="0"/>
              <a:t>Add association and attributes</a:t>
            </a:r>
            <a:endParaRPr lang="en-US" dirty="0"/>
          </a:p>
        </p:txBody>
      </p:sp>
      <p:sp>
        <p:nvSpPr>
          <p:cNvPr id="4" name="Slide Number Placeholder 3">
            <a:extLst>
              <a:ext uri="{FF2B5EF4-FFF2-40B4-BE49-F238E27FC236}">
                <a16:creationId xmlns:a16="http://schemas.microsoft.com/office/drawing/2014/main" id="{A79BB40F-A935-1832-9B5A-0CFB537134A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A8A12-2536-457C-82DB-7DDE23708D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6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F52CDB5-1F2A-497D-812C-71AEEEAEAD88}" type="slidenum">
              <a:rPr lang="en-US"/>
              <a:pPr/>
              <a:t>16</a:t>
            </a:fld>
            <a:endParaRPr lang="en-US"/>
          </a:p>
        </p:txBody>
      </p:sp>
      <p:sp>
        <p:nvSpPr>
          <p:cNvPr id="798722" name="Rectangle 2"/>
          <p:cNvSpPr>
            <a:spLocks noGrp="1" noRot="1" noChangeAspect="1" noChangeArrowheads="1" noTextEdit="1"/>
          </p:cNvSpPr>
          <p:nvPr>
            <p:ph type="sldImg"/>
          </p:nvPr>
        </p:nvSpPr>
        <p:spPr>
          <a:xfrm>
            <a:off x="404813" y="695325"/>
            <a:ext cx="6178550" cy="3476625"/>
          </a:xfrm>
          <a:ln/>
        </p:spPr>
      </p:sp>
      <p:sp>
        <p:nvSpPr>
          <p:cNvPr id="798723" name="Rectangle 3"/>
          <p:cNvSpPr>
            <a:spLocks noGrp="1" noChangeArrowheads="1"/>
          </p:cNvSpPr>
          <p:nvPr>
            <p:ph type="body" idx="1"/>
          </p:nvPr>
        </p:nvSpPr>
        <p:spPr>
          <a:xfrm>
            <a:off x="931863" y="4403725"/>
            <a:ext cx="5121275" cy="4171950"/>
          </a:xfrm>
        </p:spPr>
        <p:txBody>
          <a:bodyPr/>
          <a:lstStyle/>
          <a:p>
            <a:pPr defTabSz="914400"/>
            <a:r>
              <a:rPr lang="en-US" altLang="en-US" dirty="0"/>
              <a:t>Property described on next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Yes it is meaningful to distinguish between two</a:t>
            </a:r>
            <a:r>
              <a:rPr lang="en-US" baseline="0" dirty="0"/>
              <a:t> separate person instances whose names are both John Doe</a:t>
            </a:r>
            <a:endParaRPr lang="en-US" dirty="0"/>
          </a:p>
        </p:txBody>
      </p:sp>
      <p:sp>
        <p:nvSpPr>
          <p:cNvPr id="4" name="Slide Number Placeholder 3"/>
          <p:cNvSpPr>
            <a:spLocks noGrp="1"/>
          </p:cNvSpPr>
          <p:nvPr>
            <p:ph type="sldNum" sz="quarter" idx="10"/>
          </p:nvPr>
        </p:nvSpPr>
        <p:spPr/>
        <p:txBody>
          <a:bodyPr/>
          <a:lstStyle/>
          <a:p>
            <a:fld id="{DCEA8A12-2536-457C-82DB-7DDE23708D2E}"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D88740F0-8D79-495E-B31A-3E49AC1C392C}" type="datetime1">
              <a:rPr lang="en-US" smtClean="0"/>
              <a:t>2/3/2025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4F2071A-2E6E-47D6-ACB5-F4F09F2F4C67}" type="datetime1">
              <a:rPr lang="en-US" smtClean="0"/>
              <a:t>2/3/2025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5C5E3465-5FFD-4F56-952A-46D90904E51A}" type="datetime1">
              <a:rPr lang="en-US" smtClean="0"/>
              <a:t>2/3/2025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F02EF089-A624-4AB7-8B7F-2212E43B5F77}"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54985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BFBC5EE-8023-48A0-B577-A5117191FDD2}" type="datetime1">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04326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A247A89-8FD0-4D3F-AE44-186FA5A357B4}" type="datetime1">
              <a:rPr lang="en-US" smtClean="0"/>
              <a:t>2/3/2025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86727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76F02-BBAE-414F-9EC4-5B5F51B31BDB}" type="datetime1">
              <a:rPr lang="en-US" smtClean="0"/>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667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2F49CE-F4FE-45C3-BBAB-CFE946522D3B}" type="datetime1">
              <a:rPr lang="en-US" smtClean="0"/>
              <a:t>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8260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221F2F-1A99-4762-A6E9-3172ACF4978C}"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850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A1192-0569-4FE3-B36A-F319D4D12EA7}" type="datetime1">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890932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C0433F-3AC1-46DB-A8F6-3397C409090D}" type="datetime1">
              <a:rPr lang="en-US" smtClean="0"/>
              <a:t>2/3/2025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959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A8928BDA-9B8E-40EE-8EFE-B18FAD0D75EC}" type="datetime1">
              <a:rPr lang="en-US" smtClean="0"/>
              <a:t>2/3/2025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BF6D33-D9B1-481D-971E-4AEB549657B4}" type="datetime1">
              <a:rPr lang="en-US" smtClean="0"/>
              <a:t>2/3/2025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03872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30853F-751A-4ADE-AEBA-5696F2A13B50}" type="datetime1">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2836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279F3-C829-4592-BA39-957487C9EDF2}" type="datetime1">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8029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5938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609660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903516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046271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206076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19872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57984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690D614-6458-4B51-9DCA-B0DBF6D8176E}" type="datetime1">
              <a:rPr lang="en-US" smtClean="0"/>
              <a:t>2/3/2025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143583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919324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707321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281915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119573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21317" y="609600"/>
            <a:ext cx="10462683" cy="1143000"/>
          </a:xfrm>
        </p:spPr>
        <p:txBody>
          <a:bodyPr/>
          <a:lstStyle/>
          <a:p>
            <a:r>
              <a:rPr lang="en-US"/>
              <a:t>Click to edit Master title style</a:t>
            </a:r>
          </a:p>
        </p:txBody>
      </p:sp>
      <p:sp>
        <p:nvSpPr>
          <p:cNvPr id="3" name="Table Placeholder 2"/>
          <p:cNvSpPr>
            <a:spLocks noGrp="1"/>
          </p:cNvSpPr>
          <p:nvPr>
            <p:ph type="tbl" idx="1"/>
          </p:nvPr>
        </p:nvSpPr>
        <p:spPr>
          <a:xfrm>
            <a:off x="1221317" y="1828800"/>
            <a:ext cx="10462683" cy="4114800"/>
          </a:xfrm>
        </p:spPr>
        <p:txBody>
          <a:bodyPr/>
          <a:lstStyle/>
          <a:p>
            <a:endParaRPr lang="en-US"/>
          </a:p>
        </p:txBody>
      </p:sp>
      <p:sp>
        <p:nvSpPr>
          <p:cNvPr id="4" name="Slide Number Placeholder 3"/>
          <p:cNvSpPr>
            <a:spLocks noGrp="1"/>
          </p:cNvSpPr>
          <p:nvPr>
            <p:ph type="sldNum" sz="quarter" idx="10"/>
          </p:nvPr>
        </p:nvSpPr>
        <p:spPr>
          <a:xfrm>
            <a:off x="9213851" y="6400800"/>
            <a:ext cx="2470149" cy="304800"/>
          </a:xfrm>
        </p:spPr>
        <p:txBody>
          <a:bodyPr/>
          <a:lstStyle>
            <a:lvl1pPr>
              <a:defRPr/>
            </a:lvl1pPr>
          </a:lstStyle>
          <a:p>
            <a:fld id="{0E0F375B-DB87-4456-BE51-5B3B129EADAD}" type="slidenum">
              <a:rPr lang="de-DE"/>
              <a:pPr/>
              <a:t>‹#›</a:t>
            </a:fld>
            <a:endParaRPr lang="de-DE"/>
          </a:p>
        </p:txBody>
      </p:sp>
    </p:spTree>
    <p:extLst>
      <p:ext uri="{BB962C8B-B14F-4D97-AF65-F5344CB8AC3E}">
        <p14:creationId xmlns:p14="http://schemas.microsoft.com/office/powerpoint/2010/main" val="3076701729"/>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144A1686-F5EA-44B0-91C2-AF3A88CD829C}" type="datetime1">
              <a:rPr lang="en-US" smtClean="0"/>
              <a:t>2/3/2025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E561C9CE-5F70-4D08-8D74-912FFF2544AC}" type="datetime1">
              <a:rPr lang="en-US" smtClean="0"/>
              <a:t>2/3/2025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11852172-A2FA-488F-8B1C-F529DA47DF4B}" type="datetime1">
              <a:rPr lang="en-US" smtClean="0"/>
              <a:t>2/3/2025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ED60BF12-A709-4858-8AEA-EDDDDF9B7248}" type="datetime1">
              <a:rPr lang="en-US" smtClean="0"/>
              <a:t>2/3/2025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4259A0E3-2305-4250-853C-7606E57B25C6}" type="datetime1">
              <a:rPr lang="en-US" smtClean="0"/>
              <a:t>2/3/2025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C3A6F473-73D7-4C02-8A96-0F759AA3D1BF}" type="datetime1">
              <a:rPr lang="en-US" smtClean="0"/>
              <a:t>2/3/2025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microsoft.com/office/2007/relationships/hdphoto" Target="../media/hdphoto1.wdp"/><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404E8-3BFB-4863-AE30-0CED78AF3C5E}" type="datetime1">
              <a:rPr lang="en-US" smtClean="0"/>
              <a:t>2/3/2025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8B3F41A-BBB1-4D5B-B4E1-5EA02F485917}" type="datetime1">
              <a:rPr lang="en-US" smtClean="0"/>
              <a:t>2/3/2025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6600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2/3/2025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220144657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5.xml"/><Relationship Id="rId5" Type="http://schemas.openxmlformats.org/officeDocument/2006/relationships/image" Target="../media/image16.sv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a:t>
            </a:r>
            <a:r>
              <a:rPr lang="en-US" sz="6100">
                <a:latin typeface="Calibri" panose="020F0502020204030204" pitchFamily="34" charset="0"/>
                <a:cs typeface="Calibri" panose="020F0502020204030204" pitchFamily="34" charset="0"/>
              </a:rPr>
              <a:t>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Lecture 5: Domain Modeling</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8D3A1EA5-3A5A-E904-971A-35508953B167}"/>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a:xfrm>
            <a:off x="134911" y="1138265"/>
            <a:ext cx="3683715" cy="2909296"/>
          </a:xfrm>
        </p:spPr>
        <p:txBody>
          <a:bodyPr anchor="t">
            <a:normAutofit/>
          </a:bodyPr>
          <a:lstStyle/>
          <a:p>
            <a:r>
              <a:rPr lang="en-US" altLang="en-US" sz="3200" dirty="0"/>
              <a:t>Pruning the List of Classes</a:t>
            </a:r>
          </a:p>
        </p:txBody>
      </p:sp>
      <p:cxnSp>
        <p:nvCxnSpPr>
          <p:cNvPr id="787464" name="Straight Connector 787463">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87459" name="Rectangle 3"/>
          <p:cNvSpPr>
            <a:spLocks noGrp="1" noChangeArrowheads="1"/>
          </p:cNvSpPr>
          <p:nvPr>
            <p:ph type="body" idx="1"/>
          </p:nvPr>
        </p:nvSpPr>
        <p:spPr>
          <a:xfrm>
            <a:off x="3537679" y="753376"/>
            <a:ext cx="7724106" cy="5434637"/>
          </a:xfrm>
        </p:spPr>
        <p:txBody>
          <a:bodyPr>
            <a:normAutofit fontScale="92500" lnSpcReduction="10000"/>
          </a:bodyPr>
          <a:lstStyle/>
          <a:p>
            <a:pPr marL="342900" indent="-342900" algn="just"/>
            <a:r>
              <a:rPr lang="en-US" sz="3000" dirty="0"/>
              <a:t>Examine list of potential classes &amp; eliminate</a:t>
            </a:r>
          </a:p>
          <a:p>
            <a:pPr marL="0" indent="0" algn="just">
              <a:buNone/>
            </a:pPr>
            <a:endParaRPr lang="en-US" sz="3000" dirty="0"/>
          </a:p>
          <a:p>
            <a:pPr marL="742950" lvl="1" indent="-285750" algn="just"/>
            <a:r>
              <a:rPr lang="en-US" sz="3000" i="1" dirty="0">
                <a:solidFill>
                  <a:srgbClr val="FF0000"/>
                </a:solidFill>
              </a:rPr>
              <a:t>Redundant Classes</a:t>
            </a:r>
            <a:r>
              <a:rPr lang="en-US" sz="3000" i="1" dirty="0"/>
              <a:t>: </a:t>
            </a:r>
            <a:r>
              <a:rPr lang="en-US" sz="3000" dirty="0"/>
              <a:t>Two classes that express the same information</a:t>
            </a:r>
          </a:p>
          <a:p>
            <a:pPr marL="742950" lvl="1" indent="-285750" algn="just"/>
            <a:endParaRPr lang="en-US" sz="3000" dirty="0"/>
          </a:p>
          <a:p>
            <a:pPr marL="742950" lvl="1" indent="-285750" algn="just"/>
            <a:r>
              <a:rPr lang="en-US" sz="3000" i="1" dirty="0">
                <a:solidFill>
                  <a:srgbClr val="FF0000"/>
                </a:solidFill>
              </a:rPr>
              <a:t>Irrelevant Classes</a:t>
            </a:r>
            <a:r>
              <a:rPr lang="en-US" sz="3000" i="1" dirty="0"/>
              <a:t>: </a:t>
            </a:r>
            <a:r>
              <a:rPr lang="en-US" sz="3000" dirty="0"/>
              <a:t>Classes that have little or nothing to do with the problem</a:t>
            </a:r>
          </a:p>
          <a:p>
            <a:pPr marL="742950" lvl="1" indent="-285750" algn="just"/>
            <a:endParaRPr lang="en-US" sz="3000" dirty="0"/>
          </a:p>
          <a:p>
            <a:pPr marL="742950" lvl="1" indent="-285750" algn="just"/>
            <a:r>
              <a:rPr lang="en-US" sz="3000" i="1" dirty="0">
                <a:solidFill>
                  <a:srgbClr val="FF0000"/>
                </a:solidFill>
              </a:rPr>
              <a:t>Vague Classes</a:t>
            </a:r>
            <a:r>
              <a:rPr lang="en-US" sz="3000" i="1" dirty="0"/>
              <a:t>: </a:t>
            </a:r>
            <a:r>
              <a:rPr lang="en-US" sz="3000" dirty="0"/>
              <a:t>Classes with ill-defined boundaries or too broad in scope</a:t>
            </a:r>
          </a:p>
          <a:p>
            <a:pPr marL="742950" lvl="1" indent="-285750" algn="just"/>
            <a:endParaRPr lang="en-US" sz="3000" dirty="0"/>
          </a:p>
          <a:p>
            <a:pPr marL="742950" lvl="1" indent="-285750" algn="just"/>
            <a:r>
              <a:rPr lang="en-US" sz="3000" i="1" dirty="0">
                <a:solidFill>
                  <a:srgbClr val="FF0000"/>
                </a:solidFill>
              </a:rPr>
              <a:t>Implementation Specific Classes</a:t>
            </a:r>
            <a:r>
              <a:rPr lang="en-US" sz="3000" i="1" dirty="0"/>
              <a:t>: </a:t>
            </a:r>
            <a:r>
              <a:rPr lang="en-US" sz="3000" dirty="0"/>
              <a:t>Classes that represent software or processes</a:t>
            </a:r>
          </a:p>
          <a:p>
            <a:pPr marL="742950" lvl="1" indent="-285750" algn="just"/>
            <a:endParaRPr lang="en-US" sz="2000"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7C62D41F-245E-4341-AA78-918194F03FEB}" type="slidenum">
              <a:rPr lang="de-DE"/>
              <a:pPr>
                <a:spcAft>
                  <a:spcPts val="600"/>
                </a:spcAft>
              </a:pPr>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
          <p:cNvSpPr>
            <a:spLocks noGrp="1"/>
          </p:cNvSpPr>
          <p:nvPr>
            <p:ph type="sldNum" sz="quarter" idx="10"/>
          </p:nvPr>
        </p:nvSpPr>
        <p:spPr/>
        <p:txBody>
          <a:bodyPr/>
          <a:lstStyle/>
          <a:p>
            <a:fld id="{8BB7FCA0-4E28-495A-AD42-181A8FB2ACED}" type="slidenum">
              <a:rPr lang="de-DE">
                <a:solidFill>
                  <a:schemeClr val="tx1"/>
                </a:solidFill>
              </a:rPr>
              <a:pPr/>
              <a:t>11</a:t>
            </a:fld>
            <a:endParaRPr lang="de-DE">
              <a:solidFill>
                <a:schemeClr val="tx1"/>
              </a:solidFill>
            </a:endParaRPr>
          </a:p>
        </p:txBody>
      </p:sp>
      <p:sp>
        <p:nvSpPr>
          <p:cNvPr id="793602" name="Rectangle 2"/>
          <p:cNvSpPr>
            <a:spLocks noGrp="1" noChangeArrowheads="1"/>
          </p:cNvSpPr>
          <p:nvPr>
            <p:ph type="title"/>
          </p:nvPr>
        </p:nvSpPr>
        <p:spPr/>
        <p:txBody>
          <a:bodyPr/>
          <a:lstStyle/>
          <a:p>
            <a:r>
              <a:rPr lang="en-US" altLang="en-US" dirty="0"/>
              <a:t>Example: Pruning the List</a:t>
            </a:r>
          </a:p>
        </p:txBody>
      </p:sp>
      <p:sp>
        <p:nvSpPr>
          <p:cNvPr id="793604" name="Rectangle 4"/>
          <p:cNvSpPr>
            <a:spLocks noChangeArrowheads="1"/>
          </p:cNvSpPr>
          <p:nvPr/>
        </p:nvSpPr>
        <p:spPr bwMode="auto">
          <a:xfrm>
            <a:off x="1888761" y="6072188"/>
            <a:ext cx="1568815" cy="557212"/>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Sales</a:t>
            </a:r>
          </a:p>
          <a:p>
            <a:pPr>
              <a:lnSpc>
                <a:spcPct val="100000"/>
              </a:lnSpc>
            </a:pPr>
            <a:r>
              <a:rPr lang="en-US" sz="2000" dirty="0">
                <a:latin typeface="Times New Roman" pitchFamily="18" charset="0"/>
              </a:rPr>
              <a:t>Line Item</a:t>
            </a:r>
          </a:p>
        </p:txBody>
      </p:sp>
      <p:sp>
        <p:nvSpPr>
          <p:cNvPr id="793605" name="Rectangle 5"/>
          <p:cNvSpPr>
            <a:spLocks noChangeArrowheads="1"/>
          </p:cNvSpPr>
          <p:nvPr/>
        </p:nvSpPr>
        <p:spPr bwMode="auto">
          <a:xfrm>
            <a:off x="8662989" y="6003926"/>
            <a:ext cx="1950047" cy="62547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Product</a:t>
            </a:r>
          </a:p>
          <a:p>
            <a:pPr>
              <a:lnSpc>
                <a:spcPct val="100000"/>
              </a:lnSpc>
            </a:pPr>
            <a:r>
              <a:rPr lang="en-US" sz="2000" dirty="0">
                <a:latin typeface="Times New Roman" pitchFamily="18" charset="0"/>
              </a:rPr>
              <a:t>Specification</a:t>
            </a:r>
          </a:p>
        </p:txBody>
      </p:sp>
      <p:sp>
        <p:nvSpPr>
          <p:cNvPr id="793606" name="Rectangle 6"/>
          <p:cNvSpPr>
            <a:spLocks noChangeArrowheads="1"/>
          </p:cNvSpPr>
          <p:nvPr/>
        </p:nvSpPr>
        <p:spPr bwMode="auto">
          <a:xfrm>
            <a:off x="5687219" y="5423292"/>
            <a:ext cx="1407320" cy="4159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Customer</a:t>
            </a:r>
          </a:p>
        </p:txBody>
      </p:sp>
      <p:sp>
        <p:nvSpPr>
          <p:cNvPr id="793607" name="Rectangle 7"/>
          <p:cNvSpPr>
            <a:spLocks noChangeArrowheads="1"/>
          </p:cNvSpPr>
          <p:nvPr/>
        </p:nvSpPr>
        <p:spPr bwMode="auto">
          <a:xfrm>
            <a:off x="6310313" y="6003926"/>
            <a:ext cx="1139826" cy="5556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Payment</a:t>
            </a:r>
          </a:p>
        </p:txBody>
      </p:sp>
      <p:sp>
        <p:nvSpPr>
          <p:cNvPr id="793608" name="Rectangle 8"/>
          <p:cNvSpPr>
            <a:spLocks noChangeArrowheads="1"/>
          </p:cNvSpPr>
          <p:nvPr/>
        </p:nvSpPr>
        <p:spPr bwMode="auto">
          <a:xfrm>
            <a:off x="3743325" y="6072188"/>
            <a:ext cx="998538" cy="419100"/>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Cashier</a:t>
            </a:r>
          </a:p>
        </p:txBody>
      </p:sp>
      <p:sp>
        <p:nvSpPr>
          <p:cNvPr id="793609" name="Rectangle 9"/>
          <p:cNvSpPr>
            <a:spLocks noChangeArrowheads="1"/>
          </p:cNvSpPr>
          <p:nvPr/>
        </p:nvSpPr>
        <p:spPr bwMode="auto">
          <a:xfrm>
            <a:off x="2744789" y="1695451"/>
            <a:ext cx="998537" cy="4159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system</a:t>
            </a:r>
          </a:p>
        </p:txBody>
      </p:sp>
      <p:sp>
        <p:nvSpPr>
          <p:cNvPr id="793610" name="Rectangle 10"/>
          <p:cNvSpPr>
            <a:spLocks noChangeArrowheads="1"/>
          </p:cNvSpPr>
          <p:nvPr/>
        </p:nvSpPr>
        <p:spPr bwMode="auto">
          <a:xfrm>
            <a:off x="4029076" y="5378451"/>
            <a:ext cx="1139825" cy="4159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Item</a:t>
            </a:r>
          </a:p>
        </p:txBody>
      </p:sp>
      <p:sp>
        <p:nvSpPr>
          <p:cNvPr id="793611" name="Rectangle 11"/>
          <p:cNvSpPr>
            <a:spLocks noChangeArrowheads="1"/>
          </p:cNvSpPr>
          <p:nvPr/>
        </p:nvSpPr>
        <p:spPr bwMode="auto">
          <a:xfrm>
            <a:off x="9001125" y="5378451"/>
            <a:ext cx="1212850" cy="4159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Sale</a:t>
            </a:r>
          </a:p>
        </p:txBody>
      </p:sp>
      <p:sp>
        <p:nvSpPr>
          <p:cNvPr id="793612" name="Rectangle 12"/>
          <p:cNvSpPr>
            <a:spLocks noChangeArrowheads="1"/>
          </p:cNvSpPr>
          <p:nvPr/>
        </p:nvSpPr>
        <p:spPr bwMode="auto">
          <a:xfrm>
            <a:off x="5027614" y="6072188"/>
            <a:ext cx="998537" cy="419100"/>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Manager</a:t>
            </a:r>
          </a:p>
        </p:txBody>
      </p:sp>
      <p:sp>
        <p:nvSpPr>
          <p:cNvPr id="793613" name="Rectangle 13"/>
          <p:cNvSpPr>
            <a:spLocks noChangeArrowheads="1"/>
          </p:cNvSpPr>
          <p:nvPr/>
        </p:nvSpPr>
        <p:spPr bwMode="auto">
          <a:xfrm>
            <a:off x="7345364" y="5308601"/>
            <a:ext cx="1068387" cy="557213"/>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Store</a:t>
            </a:r>
          </a:p>
        </p:txBody>
      </p:sp>
      <p:sp>
        <p:nvSpPr>
          <p:cNvPr id="793614" name="Rectangle 14"/>
          <p:cNvSpPr>
            <a:spLocks noChangeArrowheads="1"/>
          </p:cNvSpPr>
          <p:nvPr/>
        </p:nvSpPr>
        <p:spPr bwMode="auto">
          <a:xfrm>
            <a:off x="4670426" y="1624013"/>
            <a:ext cx="1211263" cy="557212"/>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Quantity</a:t>
            </a:r>
          </a:p>
        </p:txBody>
      </p:sp>
      <p:sp>
        <p:nvSpPr>
          <p:cNvPr id="793615" name="Rectangle 15"/>
          <p:cNvSpPr>
            <a:spLocks noChangeArrowheads="1"/>
          </p:cNvSpPr>
          <p:nvPr/>
        </p:nvSpPr>
        <p:spPr bwMode="auto">
          <a:xfrm>
            <a:off x="7523163" y="6072188"/>
            <a:ext cx="996950" cy="557212"/>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Product</a:t>
            </a:r>
          </a:p>
          <a:p>
            <a:pPr>
              <a:lnSpc>
                <a:spcPct val="100000"/>
              </a:lnSpc>
            </a:pPr>
            <a:r>
              <a:rPr lang="en-US" sz="2000">
                <a:latin typeface="Times New Roman" pitchFamily="18" charset="0"/>
              </a:rPr>
              <a:t>Catalog</a:t>
            </a:r>
          </a:p>
        </p:txBody>
      </p:sp>
      <p:sp>
        <p:nvSpPr>
          <p:cNvPr id="793616" name="Rectangle 16"/>
          <p:cNvSpPr>
            <a:spLocks noChangeArrowheads="1"/>
          </p:cNvSpPr>
          <p:nvPr/>
        </p:nvSpPr>
        <p:spPr bwMode="auto">
          <a:xfrm>
            <a:off x="2530476" y="3084514"/>
            <a:ext cx="1425575" cy="62547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central</a:t>
            </a:r>
          </a:p>
          <a:p>
            <a:pPr>
              <a:lnSpc>
                <a:spcPct val="100000"/>
              </a:lnSpc>
            </a:pPr>
            <a:r>
              <a:rPr lang="en-US" sz="2000">
                <a:latin typeface="Times New Roman" pitchFamily="18" charset="0"/>
              </a:rPr>
              <a:t>computer</a:t>
            </a:r>
          </a:p>
        </p:txBody>
      </p:sp>
      <p:sp>
        <p:nvSpPr>
          <p:cNvPr id="793617" name="Rectangle 17"/>
          <p:cNvSpPr>
            <a:spLocks noChangeArrowheads="1"/>
          </p:cNvSpPr>
          <p:nvPr/>
        </p:nvSpPr>
        <p:spPr bwMode="auto">
          <a:xfrm>
            <a:off x="2282827" y="3818732"/>
            <a:ext cx="1709737" cy="5556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record keeping</a:t>
            </a:r>
          </a:p>
          <a:p>
            <a:pPr>
              <a:lnSpc>
                <a:spcPct val="100000"/>
              </a:lnSpc>
            </a:pPr>
            <a:r>
              <a:rPr lang="en-US" sz="2000" dirty="0">
                <a:latin typeface="Times New Roman" pitchFamily="18" charset="0"/>
              </a:rPr>
              <a:t>provision</a:t>
            </a:r>
          </a:p>
        </p:txBody>
      </p:sp>
      <p:sp>
        <p:nvSpPr>
          <p:cNvPr id="793618" name="Rectangle 18"/>
          <p:cNvSpPr>
            <a:spLocks noChangeArrowheads="1"/>
          </p:cNvSpPr>
          <p:nvPr/>
        </p:nvSpPr>
        <p:spPr bwMode="auto">
          <a:xfrm>
            <a:off x="4883150" y="2320925"/>
            <a:ext cx="1212850" cy="554038"/>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Price</a:t>
            </a:r>
          </a:p>
        </p:txBody>
      </p:sp>
      <p:sp>
        <p:nvSpPr>
          <p:cNvPr id="793619" name="Rectangle 19"/>
          <p:cNvSpPr>
            <a:spLocks noChangeArrowheads="1"/>
          </p:cNvSpPr>
          <p:nvPr/>
        </p:nvSpPr>
        <p:spPr bwMode="auto">
          <a:xfrm>
            <a:off x="2744789" y="2320925"/>
            <a:ext cx="1069975" cy="554038"/>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000">
                <a:latin typeface="Times New Roman" pitchFamily="18" charset="0"/>
              </a:rPr>
              <a:t>network</a:t>
            </a:r>
          </a:p>
        </p:txBody>
      </p:sp>
      <p:sp>
        <p:nvSpPr>
          <p:cNvPr id="793620" name="Rectangle 20"/>
          <p:cNvSpPr>
            <a:spLocks noChangeArrowheads="1"/>
          </p:cNvSpPr>
          <p:nvPr/>
        </p:nvSpPr>
        <p:spPr bwMode="auto">
          <a:xfrm>
            <a:off x="2371725" y="5308601"/>
            <a:ext cx="1068388" cy="557213"/>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dirty="0">
                <a:latin typeface="Times New Roman" pitchFamily="18" charset="0"/>
              </a:rPr>
              <a:t> </a:t>
            </a:r>
            <a:r>
              <a:rPr lang="en-US" sz="2000" dirty="0">
                <a:latin typeface="Times New Roman" pitchFamily="18" charset="0"/>
              </a:rPr>
              <a:t>register</a:t>
            </a:r>
          </a:p>
        </p:txBody>
      </p:sp>
      <p:sp>
        <p:nvSpPr>
          <p:cNvPr id="793621" name="Rectangle 21"/>
          <p:cNvSpPr>
            <a:spLocks noChangeArrowheads="1"/>
          </p:cNvSpPr>
          <p:nvPr/>
        </p:nvSpPr>
        <p:spPr bwMode="auto">
          <a:xfrm>
            <a:off x="8948739" y="1695451"/>
            <a:ext cx="998537" cy="415925"/>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400">
                <a:latin typeface="Times New Roman" pitchFamily="18" charset="0"/>
              </a:rPr>
              <a:t> </a:t>
            </a:r>
            <a:r>
              <a:rPr lang="en-US" sz="2000">
                <a:latin typeface="Times New Roman" pitchFamily="18" charset="0"/>
              </a:rPr>
              <a:t>cash</a:t>
            </a:r>
          </a:p>
        </p:txBody>
      </p:sp>
      <p:sp>
        <p:nvSpPr>
          <p:cNvPr id="793622" name="Line 22"/>
          <p:cNvSpPr>
            <a:spLocks noChangeShapeType="1"/>
          </p:cNvSpPr>
          <p:nvPr/>
        </p:nvSpPr>
        <p:spPr bwMode="auto">
          <a:xfrm>
            <a:off x="2246313" y="4960938"/>
            <a:ext cx="7770812" cy="0"/>
          </a:xfrm>
          <a:prstGeom prst="line">
            <a:avLst/>
          </a:prstGeom>
          <a:noFill/>
          <a:ln w="9525">
            <a:solidFill>
              <a:schemeClr val="tx1"/>
            </a:solidFill>
            <a:prstDash val="dash"/>
            <a:round/>
            <a:headEnd/>
            <a:tailEnd/>
          </a:ln>
          <a:effectLst/>
        </p:spPr>
        <p:txBody>
          <a:bodyPr wrap="none" anchor="ctr"/>
          <a:lstStyle/>
          <a:p>
            <a:endParaRPr lang="en-US"/>
          </a:p>
        </p:txBody>
      </p:sp>
      <p:sp>
        <p:nvSpPr>
          <p:cNvPr id="793623" name="Rectangle 23"/>
          <p:cNvSpPr>
            <a:spLocks noChangeArrowheads="1"/>
          </p:cNvSpPr>
          <p:nvPr/>
        </p:nvSpPr>
        <p:spPr bwMode="auto">
          <a:xfrm>
            <a:off x="2171700" y="1550988"/>
            <a:ext cx="1925638" cy="3192462"/>
          </a:xfrm>
          <a:prstGeom prst="rect">
            <a:avLst/>
          </a:prstGeom>
          <a:noFill/>
          <a:ln w="9525">
            <a:solidFill>
              <a:srgbClr val="002060"/>
            </a:solidFill>
            <a:miter lim="800000"/>
            <a:headEnd/>
            <a:tailEnd/>
          </a:ln>
          <a:effectLst/>
        </p:spPr>
        <p:txBody>
          <a:bodyPr wrap="none" anchor="ctr"/>
          <a:lstStyle/>
          <a:p>
            <a:endParaRPr lang="en-US"/>
          </a:p>
        </p:txBody>
      </p:sp>
      <p:sp>
        <p:nvSpPr>
          <p:cNvPr id="793624" name="Rectangle 24"/>
          <p:cNvSpPr>
            <a:spLocks noChangeArrowheads="1"/>
          </p:cNvSpPr>
          <p:nvPr/>
        </p:nvSpPr>
        <p:spPr bwMode="auto">
          <a:xfrm>
            <a:off x="4527551" y="1485901"/>
            <a:ext cx="2924175" cy="1736725"/>
          </a:xfrm>
          <a:prstGeom prst="rect">
            <a:avLst/>
          </a:prstGeom>
          <a:noFill/>
          <a:ln w="9525">
            <a:solidFill>
              <a:srgbClr val="002060"/>
            </a:solidFill>
            <a:miter lim="800000"/>
            <a:headEnd/>
            <a:tailEnd/>
          </a:ln>
          <a:effectLst/>
        </p:spPr>
        <p:txBody>
          <a:bodyPr wrap="none" anchor="ctr"/>
          <a:lstStyle/>
          <a:p>
            <a:endParaRPr lang="en-US"/>
          </a:p>
        </p:txBody>
      </p:sp>
      <p:sp>
        <p:nvSpPr>
          <p:cNvPr id="793625" name="Rectangle 25"/>
          <p:cNvSpPr>
            <a:spLocks noChangeArrowheads="1"/>
          </p:cNvSpPr>
          <p:nvPr/>
        </p:nvSpPr>
        <p:spPr bwMode="auto">
          <a:xfrm>
            <a:off x="5383214" y="3362325"/>
            <a:ext cx="1711325" cy="1252538"/>
          </a:xfrm>
          <a:prstGeom prst="rect">
            <a:avLst/>
          </a:prstGeom>
          <a:noFill/>
          <a:ln w="9525">
            <a:solidFill>
              <a:srgbClr val="002060"/>
            </a:solidFill>
            <a:miter lim="800000"/>
            <a:headEnd/>
            <a:tailEnd/>
          </a:ln>
          <a:effectLst/>
        </p:spPr>
        <p:txBody>
          <a:bodyPr wrap="none" anchor="ctr"/>
          <a:lstStyle/>
          <a:p>
            <a:endParaRPr lang="en-US"/>
          </a:p>
        </p:txBody>
      </p:sp>
      <p:sp>
        <p:nvSpPr>
          <p:cNvPr id="793626" name="Rectangle 26"/>
          <p:cNvSpPr>
            <a:spLocks noChangeArrowheads="1"/>
          </p:cNvSpPr>
          <p:nvPr/>
        </p:nvSpPr>
        <p:spPr bwMode="auto">
          <a:xfrm>
            <a:off x="7950201" y="2946401"/>
            <a:ext cx="1781175" cy="1598613"/>
          </a:xfrm>
          <a:prstGeom prst="rect">
            <a:avLst/>
          </a:prstGeom>
          <a:noFill/>
          <a:ln w="9525">
            <a:solidFill>
              <a:srgbClr val="002060"/>
            </a:solidFill>
            <a:miter lim="800000"/>
            <a:headEnd/>
            <a:tailEnd/>
          </a:ln>
          <a:effectLst/>
        </p:spPr>
        <p:txBody>
          <a:bodyPr wrap="none" anchor="ctr"/>
          <a:lstStyle/>
          <a:p>
            <a:endParaRPr lang="en-US"/>
          </a:p>
        </p:txBody>
      </p:sp>
      <p:sp>
        <p:nvSpPr>
          <p:cNvPr id="793627" name="Rectangle 27"/>
          <p:cNvSpPr>
            <a:spLocks noChangeArrowheads="1"/>
          </p:cNvSpPr>
          <p:nvPr/>
        </p:nvSpPr>
        <p:spPr bwMode="auto">
          <a:xfrm>
            <a:off x="8378826" y="1485900"/>
            <a:ext cx="1781175" cy="1041400"/>
          </a:xfrm>
          <a:prstGeom prst="rect">
            <a:avLst/>
          </a:prstGeom>
          <a:noFill/>
          <a:ln w="9525">
            <a:solidFill>
              <a:srgbClr val="002060"/>
            </a:solidFill>
            <a:miter lim="800000"/>
            <a:headEnd/>
            <a:tailEnd/>
          </a:ln>
          <a:effectLst/>
        </p:spPr>
        <p:txBody>
          <a:bodyPr wrap="none" anchor="ctr"/>
          <a:lstStyle/>
          <a:p>
            <a:endParaRPr lang="en-US" dirty="0">
              <a:highlight>
                <a:srgbClr val="FFFF00"/>
              </a:highlight>
            </a:endParaRPr>
          </a:p>
        </p:txBody>
      </p:sp>
      <p:sp>
        <p:nvSpPr>
          <p:cNvPr id="793628" name="Text Box 28"/>
          <p:cNvSpPr txBox="1">
            <a:spLocks noChangeArrowheads="1"/>
          </p:cNvSpPr>
          <p:nvPr/>
        </p:nvSpPr>
        <p:spPr bwMode="auto">
          <a:xfrm>
            <a:off x="2816226" y="4405313"/>
            <a:ext cx="777875" cy="366712"/>
          </a:xfrm>
          <a:prstGeom prst="rect">
            <a:avLst/>
          </a:prstGeom>
          <a:noFill/>
          <a:ln w="9525">
            <a:noFill/>
            <a:miter lim="800000"/>
            <a:headEnd/>
            <a:tailEnd/>
          </a:ln>
          <a:effectLst/>
        </p:spPr>
        <p:txBody>
          <a:bodyPr wrap="none">
            <a:spAutoFit/>
          </a:bodyPr>
          <a:lstStyle/>
          <a:p>
            <a:pPr algn="l">
              <a:lnSpc>
                <a:spcPct val="100000"/>
              </a:lnSpc>
            </a:pPr>
            <a:r>
              <a:rPr lang="en-US">
                <a:latin typeface="Comic Sans MS" pitchFamily="66" charset="0"/>
              </a:rPr>
              <a:t>vague</a:t>
            </a:r>
            <a:endParaRPr lang="en-US" sz="2000">
              <a:latin typeface="Comic Sans MS" pitchFamily="66" charset="0"/>
            </a:endParaRPr>
          </a:p>
        </p:txBody>
      </p:sp>
      <p:sp>
        <p:nvSpPr>
          <p:cNvPr id="793629" name="Text Box 29"/>
          <p:cNvSpPr txBox="1">
            <a:spLocks noChangeArrowheads="1"/>
          </p:cNvSpPr>
          <p:nvPr/>
        </p:nvSpPr>
        <p:spPr bwMode="auto">
          <a:xfrm>
            <a:off x="5597526" y="2897188"/>
            <a:ext cx="1177925" cy="366712"/>
          </a:xfrm>
          <a:prstGeom prst="rect">
            <a:avLst/>
          </a:prstGeom>
          <a:noFill/>
          <a:ln w="9525">
            <a:noFill/>
            <a:miter lim="800000"/>
            <a:headEnd/>
            <a:tailEnd/>
          </a:ln>
          <a:effectLst/>
        </p:spPr>
        <p:txBody>
          <a:bodyPr wrap="none">
            <a:spAutoFit/>
          </a:bodyPr>
          <a:lstStyle/>
          <a:p>
            <a:pPr algn="l">
              <a:lnSpc>
                <a:spcPct val="100000"/>
              </a:lnSpc>
            </a:pPr>
            <a:r>
              <a:rPr lang="en-US">
                <a:latin typeface="Comic Sans MS" pitchFamily="66" charset="0"/>
              </a:rPr>
              <a:t>attribute</a:t>
            </a:r>
            <a:endParaRPr lang="en-US" sz="2000">
              <a:latin typeface="Comic Sans MS" pitchFamily="66" charset="0"/>
            </a:endParaRPr>
          </a:p>
        </p:txBody>
      </p:sp>
      <p:sp>
        <p:nvSpPr>
          <p:cNvPr id="793630" name="Text Box 30"/>
          <p:cNvSpPr txBox="1">
            <a:spLocks noChangeArrowheads="1"/>
          </p:cNvSpPr>
          <p:nvPr/>
        </p:nvSpPr>
        <p:spPr bwMode="auto">
          <a:xfrm>
            <a:off x="5738814" y="4267201"/>
            <a:ext cx="1271587" cy="366713"/>
          </a:xfrm>
          <a:prstGeom prst="rect">
            <a:avLst/>
          </a:prstGeom>
          <a:noFill/>
          <a:ln w="9525">
            <a:noFill/>
            <a:miter lim="800000"/>
            <a:headEnd/>
            <a:tailEnd/>
          </a:ln>
          <a:effectLst/>
        </p:spPr>
        <p:txBody>
          <a:bodyPr wrap="none">
            <a:spAutoFit/>
          </a:bodyPr>
          <a:lstStyle/>
          <a:p>
            <a:pPr algn="l">
              <a:lnSpc>
                <a:spcPct val="100000"/>
              </a:lnSpc>
            </a:pPr>
            <a:r>
              <a:rPr lang="en-US">
                <a:latin typeface="Comic Sans MS" pitchFamily="66" charset="0"/>
              </a:rPr>
              <a:t>redundant</a:t>
            </a:r>
          </a:p>
        </p:txBody>
      </p:sp>
      <p:sp>
        <p:nvSpPr>
          <p:cNvPr id="793631" name="Text Box 31"/>
          <p:cNvSpPr txBox="1">
            <a:spLocks noChangeArrowheads="1"/>
          </p:cNvSpPr>
          <p:nvPr/>
        </p:nvSpPr>
        <p:spPr bwMode="auto">
          <a:xfrm>
            <a:off x="7996317" y="3060806"/>
            <a:ext cx="1793875" cy="366712"/>
          </a:xfrm>
          <a:prstGeom prst="rect">
            <a:avLst/>
          </a:prstGeom>
          <a:noFill/>
          <a:ln w="9525">
            <a:noFill/>
            <a:miter lim="800000"/>
            <a:headEnd/>
            <a:tailEnd/>
          </a:ln>
          <a:effectLst/>
        </p:spPr>
        <p:txBody>
          <a:bodyPr wrap="none">
            <a:spAutoFit/>
          </a:bodyPr>
          <a:lstStyle/>
          <a:p>
            <a:pPr algn="l">
              <a:lnSpc>
                <a:spcPct val="100000"/>
              </a:lnSpc>
            </a:pPr>
            <a:r>
              <a:rPr lang="en-US" dirty="0">
                <a:latin typeface="Comic Sans MS" pitchFamily="66" charset="0"/>
              </a:rPr>
              <a:t>implementation</a:t>
            </a:r>
            <a:endParaRPr lang="en-US" sz="2000" dirty="0">
              <a:latin typeface="Comic Sans MS" pitchFamily="66" charset="0"/>
            </a:endParaRPr>
          </a:p>
        </p:txBody>
      </p:sp>
      <p:sp>
        <p:nvSpPr>
          <p:cNvPr id="793632" name="Text Box 32"/>
          <p:cNvSpPr txBox="1">
            <a:spLocks noChangeArrowheads="1"/>
          </p:cNvSpPr>
          <p:nvPr/>
        </p:nvSpPr>
        <p:spPr bwMode="auto">
          <a:xfrm>
            <a:off x="8734425" y="2203450"/>
            <a:ext cx="1245854" cy="369332"/>
          </a:xfrm>
          <a:prstGeom prst="rect">
            <a:avLst/>
          </a:prstGeom>
          <a:noFill/>
          <a:ln w="9525">
            <a:noFill/>
            <a:miter lim="800000"/>
            <a:headEnd/>
            <a:tailEnd/>
          </a:ln>
          <a:effectLst/>
        </p:spPr>
        <p:txBody>
          <a:bodyPr wrap="none">
            <a:spAutoFit/>
          </a:bodyPr>
          <a:lstStyle/>
          <a:p>
            <a:pPr algn="l">
              <a:lnSpc>
                <a:spcPct val="100000"/>
              </a:lnSpc>
            </a:pPr>
            <a:r>
              <a:rPr lang="en-US" dirty="0">
                <a:latin typeface="Comic Sans MS" pitchFamily="66" charset="0"/>
              </a:rPr>
              <a:t>irrelevant</a:t>
            </a:r>
            <a:endParaRPr lang="en-US" sz="2000" dirty="0">
              <a:latin typeface="Comic Sans MS" pitchFamily="66" charset="0"/>
            </a:endParaRPr>
          </a:p>
        </p:txBody>
      </p:sp>
      <p:sp>
        <p:nvSpPr>
          <p:cNvPr id="793633" name="Text Box 33"/>
          <p:cNvSpPr txBox="1">
            <a:spLocks noChangeArrowheads="1"/>
          </p:cNvSpPr>
          <p:nvPr/>
        </p:nvSpPr>
        <p:spPr bwMode="auto">
          <a:xfrm>
            <a:off x="5668963" y="4614864"/>
            <a:ext cx="1543050" cy="396875"/>
          </a:xfrm>
          <a:prstGeom prst="rect">
            <a:avLst/>
          </a:prstGeom>
          <a:noFill/>
          <a:ln w="9525">
            <a:noFill/>
            <a:miter lim="800000"/>
            <a:headEnd/>
            <a:tailEnd/>
          </a:ln>
          <a:effectLst/>
        </p:spPr>
        <p:txBody>
          <a:bodyPr wrap="none">
            <a:spAutoFit/>
          </a:bodyPr>
          <a:lstStyle/>
          <a:p>
            <a:pPr algn="l">
              <a:lnSpc>
                <a:spcPct val="100000"/>
              </a:lnSpc>
            </a:pPr>
            <a:r>
              <a:rPr lang="en-US" sz="2000" i="1">
                <a:latin typeface="Comic Sans MS" pitchFamily="66" charset="0"/>
              </a:rPr>
              <a:t>Bad classes</a:t>
            </a:r>
          </a:p>
        </p:txBody>
      </p:sp>
      <p:sp>
        <p:nvSpPr>
          <p:cNvPr id="793634" name="Text Box 34"/>
          <p:cNvSpPr txBox="1">
            <a:spLocks noChangeArrowheads="1"/>
          </p:cNvSpPr>
          <p:nvPr/>
        </p:nvSpPr>
        <p:spPr bwMode="auto">
          <a:xfrm>
            <a:off x="5597526" y="4960939"/>
            <a:ext cx="1692275" cy="396875"/>
          </a:xfrm>
          <a:prstGeom prst="rect">
            <a:avLst/>
          </a:prstGeom>
          <a:noFill/>
          <a:ln w="9525">
            <a:noFill/>
            <a:miter lim="800000"/>
            <a:headEnd/>
            <a:tailEnd/>
          </a:ln>
          <a:effectLst/>
        </p:spPr>
        <p:txBody>
          <a:bodyPr wrap="none">
            <a:spAutoFit/>
          </a:bodyPr>
          <a:lstStyle/>
          <a:p>
            <a:pPr algn="l">
              <a:lnSpc>
                <a:spcPct val="100000"/>
              </a:lnSpc>
            </a:pPr>
            <a:r>
              <a:rPr lang="en-US" sz="2000" i="1">
                <a:latin typeface="Comic Sans MS" pitchFamily="66" charset="0"/>
              </a:rPr>
              <a:t>Good classes</a:t>
            </a:r>
          </a:p>
        </p:txBody>
      </p:sp>
      <p:sp>
        <p:nvSpPr>
          <p:cNvPr id="793635" name="Rectangle 35"/>
          <p:cNvSpPr>
            <a:spLocks noChangeArrowheads="1"/>
          </p:cNvSpPr>
          <p:nvPr/>
        </p:nvSpPr>
        <p:spPr bwMode="auto">
          <a:xfrm>
            <a:off x="6167438" y="1763713"/>
            <a:ext cx="1212850" cy="557212"/>
          </a:xfrm>
          <a:prstGeom prst="rect">
            <a:avLst/>
          </a:prstGeom>
          <a:solidFill>
            <a:schemeClr val="bg1"/>
          </a:solidFill>
          <a:ln w="9525">
            <a:solidFill>
              <a:schemeClr val="tx1"/>
            </a:solidFill>
            <a:miter lim="800000"/>
            <a:headEnd/>
            <a:tailEnd/>
          </a:ln>
          <a:effectLst/>
        </p:spPr>
        <p:txBody>
          <a:bodyPr wrap="none" anchor="ctr"/>
          <a:lstStyle/>
          <a:p>
            <a:pPr>
              <a:lnSpc>
                <a:spcPct val="100000"/>
              </a:lnSpc>
            </a:pPr>
            <a:r>
              <a:rPr lang="en-US" sz="2000" dirty="0">
                <a:latin typeface="Times New Roman" pitchFamily="18" charset="0"/>
              </a:rPr>
              <a:t>transaction</a:t>
            </a:r>
          </a:p>
          <a:p>
            <a:pPr>
              <a:lnSpc>
                <a:spcPct val="100000"/>
              </a:lnSpc>
            </a:pPr>
            <a:r>
              <a:rPr lang="en-US" sz="2000" dirty="0">
                <a:latin typeface="Times New Roman" pitchFamily="18" charset="0"/>
              </a:rPr>
              <a:t>data</a:t>
            </a:r>
          </a:p>
        </p:txBody>
      </p:sp>
    </p:spTree>
    <p:extLst>
      <p:ext uri="{BB962C8B-B14F-4D97-AF65-F5344CB8AC3E}">
        <p14:creationId xmlns:p14="http://schemas.microsoft.com/office/powerpoint/2010/main" val="125321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a:xfrm>
            <a:off x="209467" y="893013"/>
            <a:ext cx="5273339" cy="5638800"/>
          </a:xfrm>
        </p:spPr>
        <p:txBody>
          <a:bodyPr anchor="b">
            <a:noAutofit/>
          </a:bodyPr>
          <a:lstStyle/>
          <a:p>
            <a:pPr algn="just"/>
            <a:r>
              <a:rPr lang="en-US" sz="2800" b="0" i="0" dirty="0">
                <a:solidFill>
                  <a:srgbClr val="323232"/>
                </a:solidFill>
                <a:effectLst/>
                <a:latin typeface="H5PDroidSans"/>
              </a:rPr>
              <a:t>Taking this example further, the “good classes” were put into a domain model</a:t>
            </a:r>
            <a:r>
              <a:rPr lang="en-US" sz="2800" b="0" i="1" dirty="0">
                <a:solidFill>
                  <a:srgbClr val="323232"/>
                </a:solidFill>
                <a:effectLst/>
                <a:latin typeface="H5PDroidSans"/>
              </a:rPr>
              <a:t> diagram</a:t>
            </a:r>
            <a:r>
              <a:rPr lang="en-US" sz="2800" b="0" i="0" dirty="0">
                <a:solidFill>
                  <a:srgbClr val="323232"/>
                </a:solidFill>
                <a:effectLst/>
                <a:latin typeface="H5PDroidSans"/>
              </a:rPr>
              <a:t>.</a:t>
            </a:r>
            <a:br>
              <a:rPr lang="en-US" sz="2800" b="0" i="0" dirty="0">
                <a:solidFill>
                  <a:srgbClr val="323232"/>
                </a:solidFill>
                <a:effectLst/>
                <a:latin typeface="H5PDroidSans"/>
              </a:rPr>
            </a:br>
            <a:br>
              <a:rPr lang="en-US" sz="2800" b="0" i="0" dirty="0">
                <a:solidFill>
                  <a:srgbClr val="323232"/>
                </a:solidFill>
                <a:effectLst/>
                <a:latin typeface="H5PDroidSans"/>
              </a:rPr>
            </a:br>
            <a:r>
              <a:rPr lang="en-US" sz="2800" b="0" i="0" dirty="0">
                <a:solidFill>
                  <a:srgbClr val="323232"/>
                </a:solidFill>
                <a:effectLst/>
                <a:latin typeface="H5PDroidSans"/>
              </a:rPr>
              <a:t>This diagram shows the multiplicity which defines how many instances of </a:t>
            </a:r>
            <a:r>
              <a:rPr lang="en-US" sz="2800" b="1" i="0" dirty="0">
                <a:solidFill>
                  <a:srgbClr val="323232"/>
                </a:solidFill>
                <a:effectLst/>
                <a:latin typeface="H5PDroidSans"/>
              </a:rPr>
              <a:t>class A</a:t>
            </a:r>
            <a:r>
              <a:rPr lang="en-US" sz="2800" b="0" i="0" dirty="0">
                <a:solidFill>
                  <a:srgbClr val="323232"/>
                </a:solidFill>
                <a:effectLst/>
                <a:latin typeface="H5PDroidSans"/>
              </a:rPr>
              <a:t> can be associated with </a:t>
            </a:r>
            <a:r>
              <a:rPr lang="en-US" sz="2800" b="1" i="0" dirty="0">
                <a:solidFill>
                  <a:srgbClr val="323232"/>
                </a:solidFill>
                <a:effectLst/>
                <a:latin typeface="H5PDroidSans"/>
              </a:rPr>
              <a:t>class B</a:t>
            </a:r>
            <a:r>
              <a:rPr lang="en-US" sz="2800" b="0" i="0" dirty="0">
                <a:solidFill>
                  <a:srgbClr val="323232"/>
                </a:solidFill>
                <a:effectLst/>
                <a:latin typeface="H5PDroidSans"/>
              </a:rPr>
              <a:t>. </a:t>
            </a:r>
            <a:br>
              <a:rPr lang="en-US" sz="2800" b="0" i="0" dirty="0">
                <a:solidFill>
                  <a:srgbClr val="323232"/>
                </a:solidFill>
                <a:effectLst/>
                <a:latin typeface="H5PDroidSans"/>
              </a:rPr>
            </a:br>
            <a:br>
              <a:rPr lang="en-US" sz="2800" b="0" i="0" dirty="0">
                <a:solidFill>
                  <a:srgbClr val="323232"/>
                </a:solidFill>
                <a:effectLst/>
                <a:latin typeface="H5PDroidSans"/>
              </a:rPr>
            </a:br>
            <a:r>
              <a:rPr lang="en-US" sz="2800" b="0" i="0" dirty="0">
                <a:solidFill>
                  <a:srgbClr val="323232"/>
                </a:solidFill>
                <a:effectLst/>
                <a:latin typeface="H5PDroidSans"/>
              </a:rPr>
              <a:t>For example, a single instance of </a:t>
            </a:r>
            <a:r>
              <a:rPr lang="en-US" sz="2800" i="1" dirty="0">
                <a:solidFill>
                  <a:schemeClr val="accent2"/>
                </a:solidFill>
                <a:latin typeface="H5PDroidSans"/>
              </a:rPr>
              <a:t>S</a:t>
            </a:r>
            <a:r>
              <a:rPr lang="en-US" sz="2800" b="0" i="1" dirty="0">
                <a:solidFill>
                  <a:schemeClr val="accent2"/>
                </a:solidFill>
                <a:effectLst/>
                <a:latin typeface="H5PDroidSans"/>
              </a:rPr>
              <a:t>tore</a:t>
            </a:r>
            <a:r>
              <a:rPr lang="en-US" sz="2800" b="0" i="1" dirty="0">
                <a:solidFill>
                  <a:srgbClr val="323232"/>
                </a:solidFill>
                <a:effectLst/>
                <a:latin typeface="H5PDroidSans"/>
              </a:rPr>
              <a:t> </a:t>
            </a:r>
            <a:r>
              <a:rPr lang="en-US" sz="2800" b="0" i="0" dirty="0">
                <a:solidFill>
                  <a:srgbClr val="323232"/>
                </a:solidFill>
                <a:effectLst/>
                <a:latin typeface="H5PDroidSans"/>
              </a:rPr>
              <a:t>can be associated with “many” (zero or more, indicated by the *) </a:t>
            </a:r>
            <a:r>
              <a:rPr lang="en-US" sz="2800" b="0" i="0" dirty="0">
                <a:solidFill>
                  <a:schemeClr val="accent2"/>
                </a:solidFill>
                <a:effectLst/>
                <a:latin typeface="H5PDroidSans"/>
              </a:rPr>
              <a:t>Sale</a:t>
            </a:r>
            <a:r>
              <a:rPr lang="en-US" sz="2800" b="0" i="0" dirty="0">
                <a:solidFill>
                  <a:srgbClr val="323232"/>
                </a:solidFill>
                <a:effectLst/>
                <a:latin typeface="H5PDroidSans"/>
              </a:rPr>
              <a:t> instances.</a:t>
            </a:r>
          </a:p>
        </p:txBody>
      </p:sp>
      <p:sp>
        <p:nvSpPr>
          <p:cNvPr id="4" name="Slide Number Placeholder 3"/>
          <p:cNvSpPr>
            <a:spLocks noGrp="1"/>
          </p:cNvSpPr>
          <p:nvPr>
            <p:ph type="sldNum" sz="quarter" idx="10"/>
          </p:nvPr>
        </p:nvSpPr>
        <p:spPr>
          <a:xfrm>
            <a:off x="11445238" y="6356350"/>
            <a:ext cx="548640" cy="365125"/>
          </a:xfrm>
        </p:spPr>
        <p:txBody>
          <a:bodyPr>
            <a:normAutofit/>
          </a:bodyPr>
          <a:lstStyle/>
          <a:p>
            <a:pPr>
              <a:spcAft>
                <a:spcPts val="600"/>
              </a:spcAft>
            </a:pPr>
            <a:fld id="{CABEAC46-B3E9-42FD-B02C-5AE907EC9AF9}" type="slidenum">
              <a:rPr lang="de-DE">
                <a:solidFill>
                  <a:schemeClr val="tx2"/>
                </a:solidFill>
              </a:rPr>
              <a:pPr>
                <a:spcAft>
                  <a:spcPts val="600"/>
                </a:spcAft>
              </a:pPr>
              <a:t>12</a:t>
            </a:fld>
            <a:endParaRPr lang="de-DE">
              <a:solidFill>
                <a:schemeClr val="tx2"/>
              </a:solidFill>
            </a:endParaRPr>
          </a:p>
        </p:txBody>
      </p:sp>
      <p:grpSp>
        <p:nvGrpSpPr>
          <p:cNvPr id="1028" name="Group 4"/>
          <p:cNvGrpSpPr>
            <a:grpSpLocks noChangeAspect="1"/>
          </p:cNvGrpSpPr>
          <p:nvPr/>
        </p:nvGrpSpPr>
        <p:grpSpPr bwMode="auto">
          <a:xfrm>
            <a:off x="5695799" y="609600"/>
            <a:ext cx="6298079" cy="5638800"/>
            <a:chOff x="863" y="962"/>
            <a:chExt cx="3697" cy="3310"/>
          </a:xfrm>
        </p:grpSpPr>
        <p:sp>
          <p:nvSpPr>
            <p:cNvPr id="1027" name="AutoShape 3"/>
            <p:cNvSpPr>
              <a:spLocks noChangeAspect="1" noChangeArrowheads="1" noTextEdit="1"/>
            </p:cNvSpPr>
            <p:nvPr/>
          </p:nvSpPr>
          <p:spPr bwMode="auto">
            <a:xfrm>
              <a:off x="863" y="962"/>
              <a:ext cx="3697" cy="33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Rectangle 5"/>
            <p:cNvSpPr>
              <a:spLocks noChangeArrowheads="1"/>
            </p:cNvSpPr>
            <p:nvPr/>
          </p:nvSpPr>
          <p:spPr bwMode="auto">
            <a:xfrm>
              <a:off x="2553" y="3014"/>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6"/>
            <p:cNvSpPr>
              <a:spLocks noChangeArrowheads="1"/>
            </p:cNvSpPr>
            <p:nvPr/>
          </p:nvSpPr>
          <p:spPr bwMode="auto">
            <a:xfrm>
              <a:off x="2706" y="3055"/>
              <a:ext cx="26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register</a:t>
              </a:r>
              <a:endParaRPr lang="en-US">
                <a:latin typeface="Arial" pitchFamily="34" charset="0"/>
              </a:endParaRPr>
            </a:p>
          </p:txBody>
        </p:sp>
        <p:sp>
          <p:nvSpPr>
            <p:cNvPr id="1031" name="Rectangle 7"/>
            <p:cNvSpPr>
              <a:spLocks noChangeArrowheads="1"/>
            </p:cNvSpPr>
            <p:nvPr/>
          </p:nvSpPr>
          <p:spPr bwMode="auto">
            <a:xfrm>
              <a:off x="2553" y="3191"/>
              <a:ext cx="521"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8"/>
            <p:cNvSpPr>
              <a:spLocks noChangeArrowheads="1"/>
            </p:cNvSpPr>
            <p:nvPr/>
          </p:nvSpPr>
          <p:spPr bwMode="auto">
            <a:xfrm>
              <a:off x="3703" y="2268"/>
              <a:ext cx="609"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Rectangle 9"/>
            <p:cNvSpPr>
              <a:spLocks noChangeArrowheads="1"/>
            </p:cNvSpPr>
            <p:nvPr/>
          </p:nvSpPr>
          <p:spPr bwMode="auto">
            <a:xfrm>
              <a:off x="3930" y="2309"/>
              <a:ext cx="15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Item</a:t>
              </a:r>
              <a:endParaRPr lang="en-US">
                <a:latin typeface="Arial" pitchFamily="34" charset="0"/>
              </a:endParaRPr>
            </a:p>
          </p:txBody>
        </p:sp>
        <p:sp>
          <p:nvSpPr>
            <p:cNvPr id="1034" name="Rectangle 10"/>
            <p:cNvSpPr>
              <a:spLocks noChangeArrowheads="1"/>
            </p:cNvSpPr>
            <p:nvPr/>
          </p:nvSpPr>
          <p:spPr bwMode="auto">
            <a:xfrm>
              <a:off x="3703" y="2445"/>
              <a:ext cx="609"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Rectangle 11"/>
            <p:cNvSpPr>
              <a:spLocks noChangeArrowheads="1"/>
            </p:cNvSpPr>
            <p:nvPr/>
          </p:nvSpPr>
          <p:spPr bwMode="auto">
            <a:xfrm>
              <a:off x="2553" y="2222"/>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2"/>
            <p:cNvSpPr>
              <a:spLocks noChangeArrowheads="1"/>
            </p:cNvSpPr>
            <p:nvPr/>
          </p:nvSpPr>
          <p:spPr bwMode="auto">
            <a:xfrm>
              <a:off x="2720" y="2263"/>
              <a:ext cx="192"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Store</a:t>
              </a:r>
              <a:endParaRPr lang="en-US">
                <a:latin typeface="Arial" pitchFamily="34" charset="0"/>
              </a:endParaRPr>
            </a:p>
          </p:txBody>
        </p:sp>
        <p:sp>
          <p:nvSpPr>
            <p:cNvPr id="1037" name="Rectangle 13"/>
            <p:cNvSpPr>
              <a:spLocks noChangeArrowheads="1"/>
            </p:cNvSpPr>
            <p:nvPr/>
          </p:nvSpPr>
          <p:spPr bwMode="auto">
            <a:xfrm>
              <a:off x="2553" y="2399"/>
              <a:ext cx="521" cy="26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14"/>
            <p:cNvSpPr>
              <a:spLocks noChangeArrowheads="1"/>
            </p:cNvSpPr>
            <p:nvPr/>
          </p:nvSpPr>
          <p:spPr bwMode="auto">
            <a:xfrm>
              <a:off x="2599" y="2439"/>
              <a:ext cx="28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address</a:t>
              </a:r>
              <a:endParaRPr lang="en-US">
                <a:latin typeface="Arial" pitchFamily="34" charset="0"/>
              </a:endParaRPr>
            </a:p>
          </p:txBody>
        </p:sp>
        <p:sp>
          <p:nvSpPr>
            <p:cNvPr id="1039" name="Rectangle 15"/>
            <p:cNvSpPr>
              <a:spLocks noChangeArrowheads="1"/>
            </p:cNvSpPr>
            <p:nvPr/>
          </p:nvSpPr>
          <p:spPr bwMode="auto">
            <a:xfrm>
              <a:off x="2599" y="2534"/>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name</a:t>
              </a:r>
              <a:endParaRPr lang="en-US">
                <a:latin typeface="Arial" pitchFamily="34" charset="0"/>
              </a:endParaRPr>
            </a:p>
          </p:txBody>
        </p:sp>
        <p:sp>
          <p:nvSpPr>
            <p:cNvPr id="1040" name="Rectangle 16"/>
            <p:cNvSpPr>
              <a:spLocks noChangeArrowheads="1"/>
            </p:cNvSpPr>
            <p:nvPr/>
          </p:nvSpPr>
          <p:spPr bwMode="auto">
            <a:xfrm>
              <a:off x="1319" y="3014"/>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Rectangle 17"/>
            <p:cNvSpPr>
              <a:spLocks noChangeArrowheads="1"/>
            </p:cNvSpPr>
            <p:nvPr/>
          </p:nvSpPr>
          <p:spPr bwMode="auto">
            <a:xfrm>
              <a:off x="1500" y="3055"/>
              <a:ext cx="16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Sale</a:t>
              </a:r>
              <a:endParaRPr lang="en-US">
                <a:latin typeface="Arial" pitchFamily="34" charset="0"/>
              </a:endParaRPr>
            </a:p>
          </p:txBody>
        </p:sp>
        <p:sp>
          <p:nvSpPr>
            <p:cNvPr id="1042" name="Rectangle 18"/>
            <p:cNvSpPr>
              <a:spLocks noChangeArrowheads="1"/>
            </p:cNvSpPr>
            <p:nvPr/>
          </p:nvSpPr>
          <p:spPr bwMode="auto">
            <a:xfrm>
              <a:off x="1319" y="3191"/>
              <a:ext cx="521"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3" name="Rectangle 19"/>
            <p:cNvSpPr>
              <a:spLocks noChangeArrowheads="1"/>
            </p:cNvSpPr>
            <p:nvPr/>
          </p:nvSpPr>
          <p:spPr bwMode="auto">
            <a:xfrm>
              <a:off x="1365" y="3231"/>
              <a:ext cx="15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date</a:t>
              </a:r>
              <a:endParaRPr lang="en-US">
                <a:latin typeface="Arial" pitchFamily="34" charset="0"/>
              </a:endParaRPr>
            </a:p>
          </p:txBody>
        </p:sp>
        <p:sp>
          <p:nvSpPr>
            <p:cNvPr id="1044" name="Rectangle 20"/>
            <p:cNvSpPr>
              <a:spLocks noChangeArrowheads="1"/>
            </p:cNvSpPr>
            <p:nvPr/>
          </p:nvSpPr>
          <p:spPr bwMode="auto">
            <a:xfrm>
              <a:off x="1365" y="3420"/>
              <a:ext cx="152"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time</a:t>
              </a:r>
              <a:endParaRPr lang="en-US">
                <a:latin typeface="Arial" pitchFamily="34" charset="0"/>
              </a:endParaRPr>
            </a:p>
          </p:txBody>
        </p:sp>
        <p:sp>
          <p:nvSpPr>
            <p:cNvPr id="1045" name="Rectangle 21"/>
            <p:cNvSpPr>
              <a:spLocks noChangeArrowheads="1"/>
            </p:cNvSpPr>
            <p:nvPr/>
          </p:nvSpPr>
          <p:spPr bwMode="auto">
            <a:xfrm>
              <a:off x="876" y="3908"/>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22"/>
            <p:cNvSpPr>
              <a:spLocks noChangeArrowheads="1"/>
            </p:cNvSpPr>
            <p:nvPr/>
          </p:nvSpPr>
          <p:spPr bwMode="auto">
            <a:xfrm>
              <a:off x="980" y="3950"/>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Payment</a:t>
              </a:r>
              <a:endParaRPr lang="en-US">
                <a:latin typeface="Arial" pitchFamily="34" charset="0"/>
              </a:endParaRPr>
            </a:p>
          </p:txBody>
        </p:sp>
        <p:sp>
          <p:nvSpPr>
            <p:cNvPr id="1047" name="Rectangle 23"/>
            <p:cNvSpPr>
              <a:spLocks noChangeArrowheads="1"/>
            </p:cNvSpPr>
            <p:nvPr/>
          </p:nvSpPr>
          <p:spPr bwMode="auto">
            <a:xfrm>
              <a:off x="876" y="408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Rectangle 24"/>
            <p:cNvSpPr>
              <a:spLocks noChangeArrowheads="1"/>
            </p:cNvSpPr>
            <p:nvPr/>
          </p:nvSpPr>
          <p:spPr bwMode="auto">
            <a:xfrm>
              <a:off x="922" y="4127"/>
              <a:ext cx="26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amount</a:t>
              </a:r>
              <a:endParaRPr lang="en-US">
                <a:latin typeface="Arial" pitchFamily="34" charset="0"/>
              </a:endParaRPr>
            </a:p>
          </p:txBody>
        </p:sp>
        <p:sp>
          <p:nvSpPr>
            <p:cNvPr id="1049" name="Rectangle 25"/>
            <p:cNvSpPr>
              <a:spLocks noChangeArrowheads="1"/>
            </p:cNvSpPr>
            <p:nvPr/>
          </p:nvSpPr>
          <p:spPr bwMode="auto">
            <a:xfrm>
              <a:off x="1319" y="2134"/>
              <a:ext cx="521" cy="26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26"/>
            <p:cNvSpPr>
              <a:spLocks noChangeArrowheads="1"/>
            </p:cNvSpPr>
            <p:nvPr/>
          </p:nvSpPr>
          <p:spPr bwMode="auto">
            <a:xfrm>
              <a:off x="1480" y="2173"/>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Sales</a:t>
              </a:r>
              <a:endParaRPr lang="en-US">
                <a:latin typeface="Arial" pitchFamily="34" charset="0"/>
              </a:endParaRPr>
            </a:p>
          </p:txBody>
        </p:sp>
        <p:sp>
          <p:nvSpPr>
            <p:cNvPr id="1051" name="Rectangle 27"/>
            <p:cNvSpPr>
              <a:spLocks noChangeArrowheads="1"/>
            </p:cNvSpPr>
            <p:nvPr/>
          </p:nvSpPr>
          <p:spPr bwMode="auto">
            <a:xfrm>
              <a:off x="1426" y="2268"/>
              <a:ext cx="30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LineItem</a:t>
              </a:r>
              <a:endParaRPr lang="en-US">
                <a:latin typeface="Arial" pitchFamily="34" charset="0"/>
              </a:endParaRPr>
            </a:p>
          </p:txBody>
        </p:sp>
        <p:sp>
          <p:nvSpPr>
            <p:cNvPr id="1052" name="Rectangle 28"/>
            <p:cNvSpPr>
              <a:spLocks noChangeArrowheads="1"/>
            </p:cNvSpPr>
            <p:nvPr/>
          </p:nvSpPr>
          <p:spPr bwMode="auto">
            <a:xfrm>
              <a:off x="1319" y="2401"/>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29"/>
            <p:cNvSpPr>
              <a:spLocks noChangeArrowheads="1"/>
            </p:cNvSpPr>
            <p:nvPr/>
          </p:nvSpPr>
          <p:spPr bwMode="auto">
            <a:xfrm>
              <a:off x="1365" y="2443"/>
              <a:ext cx="28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quantity</a:t>
              </a:r>
              <a:endParaRPr lang="en-US">
                <a:latin typeface="Arial" pitchFamily="34" charset="0"/>
              </a:endParaRPr>
            </a:p>
          </p:txBody>
        </p:sp>
        <p:sp>
          <p:nvSpPr>
            <p:cNvPr id="1054" name="Rectangle 30"/>
            <p:cNvSpPr>
              <a:spLocks noChangeArrowheads="1"/>
            </p:cNvSpPr>
            <p:nvPr/>
          </p:nvSpPr>
          <p:spPr bwMode="auto">
            <a:xfrm>
              <a:off x="3363" y="3908"/>
              <a:ext cx="520"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Rectangle 31"/>
            <p:cNvSpPr>
              <a:spLocks noChangeArrowheads="1"/>
            </p:cNvSpPr>
            <p:nvPr/>
          </p:nvSpPr>
          <p:spPr bwMode="auto">
            <a:xfrm>
              <a:off x="3487" y="3950"/>
              <a:ext cx="27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Cashier</a:t>
              </a:r>
              <a:endParaRPr lang="en-US">
                <a:latin typeface="Arial" pitchFamily="34" charset="0"/>
              </a:endParaRPr>
            </a:p>
          </p:txBody>
        </p:sp>
        <p:sp>
          <p:nvSpPr>
            <p:cNvPr id="1056" name="Rectangle 32"/>
            <p:cNvSpPr>
              <a:spLocks noChangeArrowheads="1"/>
            </p:cNvSpPr>
            <p:nvPr/>
          </p:nvSpPr>
          <p:spPr bwMode="auto">
            <a:xfrm>
              <a:off x="3363" y="4086"/>
              <a:ext cx="520"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Rectangle 33"/>
            <p:cNvSpPr>
              <a:spLocks noChangeArrowheads="1"/>
            </p:cNvSpPr>
            <p:nvPr/>
          </p:nvSpPr>
          <p:spPr bwMode="auto">
            <a:xfrm>
              <a:off x="1774" y="3908"/>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Rectangle 34"/>
            <p:cNvSpPr>
              <a:spLocks noChangeArrowheads="1"/>
            </p:cNvSpPr>
            <p:nvPr/>
          </p:nvSpPr>
          <p:spPr bwMode="auto">
            <a:xfrm>
              <a:off x="1862" y="3950"/>
              <a:ext cx="34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Customer</a:t>
              </a:r>
              <a:endParaRPr lang="en-US">
                <a:latin typeface="Arial" pitchFamily="34" charset="0"/>
              </a:endParaRPr>
            </a:p>
          </p:txBody>
        </p:sp>
        <p:sp>
          <p:nvSpPr>
            <p:cNvPr id="1059" name="Rectangle 35"/>
            <p:cNvSpPr>
              <a:spLocks noChangeArrowheads="1"/>
            </p:cNvSpPr>
            <p:nvPr/>
          </p:nvSpPr>
          <p:spPr bwMode="auto">
            <a:xfrm>
              <a:off x="1774" y="408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36"/>
            <p:cNvSpPr>
              <a:spLocks noChangeArrowheads="1"/>
            </p:cNvSpPr>
            <p:nvPr/>
          </p:nvSpPr>
          <p:spPr bwMode="auto">
            <a:xfrm>
              <a:off x="3706" y="3107"/>
              <a:ext cx="520"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37"/>
            <p:cNvSpPr>
              <a:spLocks noChangeArrowheads="1"/>
            </p:cNvSpPr>
            <p:nvPr/>
          </p:nvSpPr>
          <p:spPr bwMode="auto">
            <a:xfrm>
              <a:off x="3811" y="3148"/>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Manager</a:t>
              </a:r>
              <a:endParaRPr lang="en-US">
                <a:latin typeface="Arial" pitchFamily="34" charset="0"/>
              </a:endParaRPr>
            </a:p>
          </p:txBody>
        </p:sp>
        <p:sp>
          <p:nvSpPr>
            <p:cNvPr id="1062" name="Rectangle 38"/>
            <p:cNvSpPr>
              <a:spLocks noChangeArrowheads="1"/>
            </p:cNvSpPr>
            <p:nvPr/>
          </p:nvSpPr>
          <p:spPr bwMode="auto">
            <a:xfrm>
              <a:off x="3706" y="3284"/>
              <a:ext cx="520"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39"/>
            <p:cNvSpPr>
              <a:spLocks noChangeArrowheads="1"/>
            </p:cNvSpPr>
            <p:nvPr/>
          </p:nvSpPr>
          <p:spPr bwMode="auto">
            <a:xfrm>
              <a:off x="2553" y="1468"/>
              <a:ext cx="521" cy="26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Rectangle 40"/>
            <p:cNvSpPr>
              <a:spLocks noChangeArrowheads="1"/>
            </p:cNvSpPr>
            <p:nvPr/>
          </p:nvSpPr>
          <p:spPr bwMode="auto">
            <a:xfrm>
              <a:off x="2677" y="1507"/>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Product</a:t>
              </a:r>
              <a:endParaRPr lang="en-US">
                <a:latin typeface="Arial" pitchFamily="34" charset="0"/>
              </a:endParaRPr>
            </a:p>
          </p:txBody>
        </p:sp>
        <p:sp>
          <p:nvSpPr>
            <p:cNvPr id="1065" name="Rectangle 41"/>
            <p:cNvSpPr>
              <a:spLocks noChangeArrowheads="1"/>
            </p:cNvSpPr>
            <p:nvPr/>
          </p:nvSpPr>
          <p:spPr bwMode="auto">
            <a:xfrm>
              <a:off x="2679" y="1601"/>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Catalog</a:t>
              </a:r>
              <a:endParaRPr lang="en-US">
                <a:latin typeface="Arial" pitchFamily="34" charset="0"/>
              </a:endParaRPr>
            </a:p>
          </p:txBody>
        </p:sp>
        <p:sp>
          <p:nvSpPr>
            <p:cNvPr id="1066" name="Rectangle 42"/>
            <p:cNvSpPr>
              <a:spLocks noChangeArrowheads="1"/>
            </p:cNvSpPr>
            <p:nvPr/>
          </p:nvSpPr>
          <p:spPr bwMode="auto">
            <a:xfrm>
              <a:off x="2553" y="173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7" name="Rectangle 43"/>
            <p:cNvSpPr>
              <a:spLocks noChangeArrowheads="1"/>
            </p:cNvSpPr>
            <p:nvPr/>
          </p:nvSpPr>
          <p:spPr bwMode="auto">
            <a:xfrm>
              <a:off x="3700" y="1376"/>
              <a:ext cx="615" cy="26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8" name="Rectangle 44"/>
            <p:cNvSpPr>
              <a:spLocks noChangeArrowheads="1"/>
            </p:cNvSpPr>
            <p:nvPr/>
          </p:nvSpPr>
          <p:spPr bwMode="auto">
            <a:xfrm>
              <a:off x="3870" y="1415"/>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Product</a:t>
              </a:r>
              <a:endParaRPr lang="en-US">
                <a:latin typeface="Arial" pitchFamily="34" charset="0"/>
              </a:endParaRPr>
            </a:p>
          </p:txBody>
        </p:sp>
        <p:sp>
          <p:nvSpPr>
            <p:cNvPr id="1069" name="Rectangle 45"/>
            <p:cNvSpPr>
              <a:spLocks noChangeArrowheads="1"/>
            </p:cNvSpPr>
            <p:nvPr/>
          </p:nvSpPr>
          <p:spPr bwMode="auto">
            <a:xfrm>
              <a:off x="3782" y="1509"/>
              <a:ext cx="45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Specification</a:t>
              </a:r>
              <a:endParaRPr lang="en-US">
                <a:latin typeface="Arial" pitchFamily="34" charset="0"/>
              </a:endParaRPr>
            </a:p>
          </p:txBody>
        </p:sp>
        <p:sp>
          <p:nvSpPr>
            <p:cNvPr id="1070" name="Rectangle 46"/>
            <p:cNvSpPr>
              <a:spLocks noChangeArrowheads="1"/>
            </p:cNvSpPr>
            <p:nvPr/>
          </p:nvSpPr>
          <p:spPr bwMode="auto">
            <a:xfrm>
              <a:off x="3700" y="1643"/>
              <a:ext cx="615"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Rectangle 47"/>
            <p:cNvSpPr>
              <a:spLocks noChangeArrowheads="1"/>
            </p:cNvSpPr>
            <p:nvPr/>
          </p:nvSpPr>
          <p:spPr bwMode="auto">
            <a:xfrm>
              <a:off x="3746" y="1683"/>
              <a:ext cx="3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description</a:t>
              </a:r>
              <a:endParaRPr lang="en-US">
                <a:latin typeface="Arial" pitchFamily="34" charset="0"/>
              </a:endParaRPr>
            </a:p>
          </p:txBody>
        </p:sp>
        <p:sp>
          <p:nvSpPr>
            <p:cNvPr id="1072" name="Rectangle 48"/>
            <p:cNvSpPr>
              <a:spLocks noChangeArrowheads="1"/>
            </p:cNvSpPr>
            <p:nvPr/>
          </p:nvSpPr>
          <p:spPr bwMode="auto">
            <a:xfrm>
              <a:off x="3746" y="1777"/>
              <a:ext cx="17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price</a:t>
              </a:r>
              <a:endParaRPr lang="en-US">
                <a:latin typeface="Arial" pitchFamily="34" charset="0"/>
              </a:endParaRPr>
            </a:p>
          </p:txBody>
        </p:sp>
        <p:sp>
          <p:nvSpPr>
            <p:cNvPr id="1073" name="Rectangle 49"/>
            <p:cNvSpPr>
              <a:spLocks noChangeArrowheads="1"/>
            </p:cNvSpPr>
            <p:nvPr/>
          </p:nvSpPr>
          <p:spPr bwMode="auto">
            <a:xfrm>
              <a:off x="3746" y="1872"/>
              <a:ext cx="1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UPC</a:t>
              </a:r>
              <a:endParaRPr lang="en-US">
                <a:latin typeface="Arial" pitchFamily="34" charset="0"/>
              </a:endParaRPr>
            </a:p>
          </p:txBody>
        </p:sp>
        <p:sp>
          <p:nvSpPr>
            <p:cNvPr id="1074" name="Line 50"/>
            <p:cNvSpPr>
              <a:spLocks noChangeShapeType="1"/>
            </p:cNvSpPr>
            <p:nvPr/>
          </p:nvSpPr>
          <p:spPr bwMode="auto">
            <a:xfrm flipH="1">
              <a:off x="3074" y="2445"/>
              <a:ext cx="629"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Rectangle 51"/>
            <p:cNvSpPr>
              <a:spLocks noChangeArrowheads="1"/>
            </p:cNvSpPr>
            <p:nvPr/>
          </p:nvSpPr>
          <p:spPr bwMode="auto">
            <a:xfrm>
              <a:off x="3268" y="2358"/>
              <a:ext cx="24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Stocks</a:t>
              </a:r>
              <a:endParaRPr lang="en-US">
                <a:latin typeface="Arial" pitchFamily="34" charset="0"/>
              </a:endParaRPr>
            </a:p>
          </p:txBody>
        </p:sp>
        <p:sp>
          <p:nvSpPr>
            <p:cNvPr id="1076" name="Rectangle 52"/>
            <p:cNvSpPr>
              <a:spLocks noChangeArrowheads="1"/>
            </p:cNvSpPr>
            <p:nvPr/>
          </p:nvSpPr>
          <p:spPr bwMode="auto">
            <a:xfrm>
              <a:off x="3576" y="2451"/>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a:solidFill>
                    <a:srgbClr val="336699"/>
                  </a:solidFill>
                  <a:latin typeface="Arial" pitchFamily="34" charset="0"/>
                  <a:ea typeface="+mn-ea"/>
                  <a:cs typeface="+mn-cs"/>
                </a:rPr>
                <a:t>*</a:t>
              </a:r>
              <a:endParaRPr lang="en-US">
                <a:latin typeface="Arial" pitchFamily="34" charset="0"/>
              </a:endParaRPr>
            </a:p>
          </p:txBody>
        </p:sp>
        <p:sp>
          <p:nvSpPr>
            <p:cNvPr id="1077" name="Line 53"/>
            <p:cNvSpPr>
              <a:spLocks noChangeShapeType="1"/>
            </p:cNvSpPr>
            <p:nvPr/>
          </p:nvSpPr>
          <p:spPr bwMode="auto">
            <a:xfrm flipV="1">
              <a:off x="2814" y="2667"/>
              <a:ext cx="1" cy="347"/>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Rectangle 54"/>
            <p:cNvSpPr>
              <a:spLocks noChangeArrowheads="1"/>
            </p:cNvSpPr>
            <p:nvPr/>
          </p:nvSpPr>
          <p:spPr bwMode="auto">
            <a:xfrm>
              <a:off x="2925" y="2752"/>
              <a:ext cx="27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Houses</a:t>
              </a:r>
              <a:endParaRPr lang="en-US">
                <a:latin typeface="Arial" pitchFamily="34" charset="0"/>
              </a:endParaRPr>
            </a:p>
          </p:txBody>
        </p:sp>
        <p:sp>
          <p:nvSpPr>
            <p:cNvPr id="1079" name="Rectangle 55"/>
            <p:cNvSpPr>
              <a:spLocks noChangeArrowheads="1"/>
            </p:cNvSpPr>
            <p:nvPr/>
          </p:nvSpPr>
          <p:spPr bwMode="auto">
            <a:xfrm>
              <a:off x="2881" y="2884"/>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080" name="Rectangle 56"/>
            <p:cNvSpPr>
              <a:spLocks noChangeArrowheads="1"/>
            </p:cNvSpPr>
            <p:nvPr/>
          </p:nvSpPr>
          <p:spPr bwMode="auto">
            <a:xfrm>
              <a:off x="2969" y="2868"/>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284" kern="1200">
                  <a:solidFill>
                    <a:srgbClr val="336699"/>
                  </a:solidFill>
                  <a:latin typeface="Arial" pitchFamily="34" charset="0"/>
                  <a:ea typeface="+mn-ea"/>
                  <a:cs typeface="+mn-cs"/>
                </a:rPr>
                <a:t>*</a:t>
              </a:r>
              <a:endParaRPr lang="en-US">
                <a:latin typeface="Arial" pitchFamily="34" charset="0"/>
              </a:endParaRPr>
            </a:p>
          </p:txBody>
        </p:sp>
        <p:sp>
          <p:nvSpPr>
            <p:cNvPr id="1081" name="Line 57"/>
            <p:cNvSpPr>
              <a:spLocks noChangeShapeType="1"/>
            </p:cNvSpPr>
            <p:nvPr/>
          </p:nvSpPr>
          <p:spPr bwMode="auto">
            <a:xfrm>
              <a:off x="2814" y="1913"/>
              <a:ext cx="1" cy="309"/>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Rectangle 58"/>
            <p:cNvSpPr>
              <a:spLocks noChangeArrowheads="1"/>
            </p:cNvSpPr>
            <p:nvPr/>
          </p:nvSpPr>
          <p:spPr bwMode="auto">
            <a:xfrm>
              <a:off x="2914" y="2010"/>
              <a:ext cx="300"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Used-by</a:t>
              </a:r>
              <a:endParaRPr lang="en-US">
                <a:latin typeface="Arial" pitchFamily="34" charset="0"/>
              </a:endParaRPr>
            </a:p>
          </p:txBody>
        </p:sp>
        <p:sp>
          <p:nvSpPr>
            <p:cNvPr id="1083" name="Rectangle 59"/>
            <p:cNvSpPr>
              <a:spLocks noChangeArrowheads="1"/>
            </p:cNvSpPr>
            <p:nvPr/>
          </p:nvSpPr>
          <p:spPr bwMode="auto">
            <a:xfrm>
              <a:off x="2916" y="2095"/>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a:solidFill>
                    <a:srgbClr val="336699"/>
                  </a:solidFill>
                  <a:latin typeface="Arial" pitchFamily="34" charset="0"/>
                  <a:ea typeface="+mn-ea"/>
                  <a:cs typeface="+mn-cs"/>
                </a:rPr>
                <a:t>*</a:t>
              </a:r>
              <a:endParaRPr lang="en-US">
                <a:latin typeface="Arial" pitchFamily="34" charset="0"/>
              </a:endParaRPr>
            </a:p>
          </p:txBody>
        </p:sp>
        <p:sp>
          <p:nvSpPr>
            <p:cNvPr id="1084" name="Line 60"/>
            <p:cNvSpPr>
              <a:spLocks noChangeShapeType="1"/>
            </p:cNvSpPr>
            <p:nvPr/>
          </p:nvSpPr>
          <p:spPr bwMode="auto">
            <a:xfrm flipH="1">
              <a:off x="3074" y="1690"/>
              <a:ext cx="626"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Rectangle 61"/>
            <p:cNvSpPr>
              <a:spLocks noChangeArrowheads="1"/>
            </p:cNvSpPr>
            <p:nvPr/>
          </p:nvSpPr>
          <p:spPr bwMode="auto">
            <a:xfrm>
              <a:off x="3231" y="1604"/>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Contains</a:t>
              </a:r>
              <a:endParaRPr lang="en-US">
                <a:latin typeface="Arial" pitchFamily="34" charset="0"/>
              </a:endParaRPr>
            </a:p>
          </p:txBody>
        </p:sp>
        <p:sp>
          <p:nvSpPr>
            <p:cNvPr id="1086" name="Rectangle 62"/>
            <p:cNvSpPr>
              <a:spLocks noChangeArrowheads="1"/>
            </p:cNvSpPr>
            <p:nvPr/>
          </p:nvSpPr>
          <p:spPr bwMode="auto">
            <a:xfrm>
              <a:off x="3548" y="1728"/>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087" name="Rectangle 63"/>
            <p:cNvSpPr>
              <a:spLocks noChangeArrowheads="1"/>
            </p:cNvSpPr>
            <p:nvPr/>
          </p:nvSpPr>
          <p:spPr bwMode="auto">
            <a:xfrm>
              <a:off x="3637" y="1712"/>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284" kern="1200">
                  <a:solidFill>
                    <a:srgbClr val="336699"/>
                  </a:solidFill>
                  <a:latin typeface="Arial" pitchFamily="34" charset="0"/>
                  <a:ea typeface="+mn-ea"/>
                  <a:cs typeface="+mn-cs"/>
                </a:rPr>
                <a:t>*</a:t>
              </a:r>
              <a:endParaRPr lang="en-US">
                <a:latin typeface="Arial" pitchFamily="34" charset="0"/>
              </a:endParaRPr>
            </a:p>
          </p:txBody>
        </p:sp>
        <p:sp>
          <p:nvSpPr>
            <p:cNvPr id="1088" name="Line 64"/>
            <p:cNvSpPr>
              <a:spLocks noChangeShapeType="1"/>
            </p:cNvSpPr>
            <p:nvPr/>
          </p:nvSpPr>
          <p:spPr bwMode="auto">
            <a:xfrm flipV="1">
              <a:off x="4007" y="2006"/>
              <a:ext cx="1" cy="262"/>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Rectangle 65"/>
            <p:cNvSpPr>
              <a:spLocks noChangeArrowheads="1"/>
            </p:cNvSpPr>
            <p:nvPr/>
          </p:nvSpPr>
          <p:spPr bwMode="auto">
            <a:xfrm>
              <a:off x="4094" y="2050"/>
              <a:ext cx="35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Describes</a:t>
              </a:r>
              <a:endParaRPr lang="en-US">
                <a:latin typeface="Arial" pitchFamily="34" charset="0"/>
              </a:endParaRPr>
            </a:p>
          </p:txBody>
        </p:sp>
        <p:sp>
          <p:nvSpPr>
            <p:cNvPr id="1090" name="Rectangle 66"/>
            <p:cNvSpPr>
              <a:spLocks noChangeArrowheads="1"/>
            </p:cNvSpPr>
            <p:nvPr/>
          </p:nvSpPr>
          <p:spPr bwMode="auto">
            <a:xfrm>
              <a:off x="4043" y="2140"/>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a:solidFill>
                    <a:srgbClr val="336699"/>
                  </a:solidFill>
                  <a:latin typeface="Arial" pitchFamily="34" charset="0"/>
                  <a:ea typeface="+mn-ea"/>
                  <a:cs typeface="+mn-cs"/>
                </a:rPr>
                <a:t>*</a:t>
              </a:r>
              <a:endParaRPr lang="en-US">
                <a:latin typeface="Arial" pitchFamily="34" charset="0"/>
              </a:endParaRPr>
            </a:p>
          </p:txBody>
        </p:sp>
        <p:sp>
          <p:nvSpPr>
            <p:cNvPr id="1091" name="Line 67"/>
            <p:cNvSpPr>
              <a:spLocks noChangeShapeType="1"/>
            </p:cNvSpPr>
            <p:nvPr/>
          </p:nvSpPr>
          <p:spPr bwMode="auto">
            <a:xfrm flipH="1">
              <a:off x="1840" y="3419"/>
              <a:ext cx="713"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68"/>
            <p:cNvSpPr>
              <a:spLocks noChangeArrowheads="1"/>
            </p:cNvSpPr>
            <p:nvPr/>
          </p:nvSpPr>
          <p:spPr bwMode="auto">
            <a:xfrm>
              <a:off x="1978" y="3333"/>
              <a:ext cx="44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Captured-on</a:t>
              </a:r>
              <a:endParaRPr lang="en-US">
                <a:latin typeface="Arial" pitchFamily="34" charset="0"/>
              </a:endParaRPr>
            </a:p>
          </p:txBody>
        </p:sp>
        <p:sp>
          <p:nvSpPr>
            <p:cNvPr id="1093" name="Line 69"/>
            <p:cNvSpPr>
              <a:spLocks noChangeShapeType="1"/>
            </p:cNvSpPr>
            <p:nvPr/>
          </p:nvSpPr>
          <p:spPr bwMode="auto">
            <a:xfrm flipV="1">
              <a:off x="1579" y="2579"/>
              <a:ext cx="1" cy="435"/>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70"/>
            <p:cNvSpPr>
              <a:spLocks noChangeArrowheads="1"/>
            </p:cNvSpPr>
            <p:nvPr/>
          </p:nvSpPr>
          <p:spPr bwMode="auto">
            <a:xfrm>
              <a:off x="1099" y="2756"/>
              <a:ext cx="45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Contained-in</a:t>
              </a:r>
              <a:endParaRPr lang="en-US">
                <a:latin typeface="Arial" pitchFamily="34" charset="0"/>
              </a:endParaRPr>
            </a:p>
          </p:txBody>
        </p:sp>
        <p:sp>
          <p:nvSpPr>
            <p:cNvPr id="1095" name="Rectangle 71"/>
            <p:cNvSpPr>
              <a:spLocks noChangeArrowheads="1"/>
            </p:cNvSpPr>
            <p:nvPr/>
          </p:nvSpPr>
          <p:spPr bwMode="auto">
            <a:xfrm>
              <a:off x="1646" y="2620"/>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096" name="Rectangle 72"/>
            <p:cNvSpPr>
              <a:spLocks noChangeArrowheads="1"/>
            </p:cNvSpPr>
            <p:nvPr/>
          </p:nvSpPr>
          <p:spPr bwMode="auto">
            <a:xfrm>
              <a:off x="1735" y="2604"/>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284" kern="1200">
                  <a:solidFill>
                    <a:srgbClr val="336699"/>
                  </a:solidFill>
                  <a:latin typeface="Arial" pitchFamily="34" charset="0"/>
                  <a:ea typeface="+mn-ea"/>
                  <a:cs typeface="+mn-cs"/>
                </a:rPr>
                <a:t>*</a:t>
              </a:r>
              <a:endParaRPr lang="en-US">
                <a:latin typeface="Arial" pitchFamily="34" charset="0"/>
              </a:endParaRPr>
            </a:p>
          </p:txBody>
        </p:sp>
        <p:sp>
          <p:nvSpPr>
            <p:cNvPr id="1097" name="Freeform 73"/>
            <p:cNvSpPr>
              <a:spLocks/>
            </p:cNvSpPr>
            <p:nvPr/>
          </p:nvSpPr>
          <p:spPr bwMode="auto">
            <a:xfrm>
              <a:off x="1686" y="1293"/>
              <a:ext cx="2321" cy="841"/>
            </a:xfrm>
            <a:custGeom>
              <a:avLst/>
              <a:gdLst/>
              <a:ahLst/>
              <a:cxnLst>
                <a:cxn ang="0">
                  <a:pos x="2321" y="83"/>
                </a:cxn>
                <a:cxn ang="0">
                  <a:pos x="2321" y="0"/>
                </a:cxn>
                <a:cxn ang="0">
                  <a:pos x="0" y="0"/>
                </a:cxn>
                <a:cxn ang="0">
                  <a:pos x="0" y="841"/>
                </a:cxn>
              </a:cxnLst>
              <a:rect l="0" t="0" r="r" b="b"/>
              <a:pathLst>
                <a:path w="2321" h="841">
                  <a:moveTo>
                    <a:pt x="2321" y="83"/>
                  </a:moveTo>
                  <a:lnTo>
                    <a:pt x="2321" y="0"/>
                  </a:lnTo>
                  <a:lnTo>
                    <a:pt x="0" y="0"/>
                  </a:lnTo>
                  <a:lnTo>
                    <a:pt x="0" y="841"/>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Rectangle 74"/>
            <p:cNvSpPr>
              <a:spLocks noChangeArrowheads="1"/>
            </p:cNvSpPr>
            <p:nvPr/>
          </p:nvSpPr>
          <p:spPr bwMode="auto">
            <a:xfrm>
              <a:off x="2615" y="1205"/>
              <a:ext cx="47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Described-by</a:t>
              </a:r>
              <a:endParaRPr lang="en-US">
                <a:latin typeface="Arial" pitchFamily="34" charset="0"/>
              </a:endParaRPr>
            </a:p>
          </p:txBody>
        </p:sp>
        <p:sp>
          <p:nvSpPr>
            <p:cNvPr id="1099" name="Rectangle 75"/>
            <p:cNvSpPr>
              <a:spLocks noChangeArrowheads="1"/>
            </p:cNvSpPr>
            <p:nvPr/>
          </p:nvSpPr>
          <p:spPr bwMode="auto">
            <a:xfrm>
              <a:off x="1735" y="2008"/>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a:solidFill>
                    <a:srgbClr val="336699"/>
                  </a:solidFill>
                  <a:latin typeface="Arial" pitchFamily="34" charset="0"/>
                  <a:ea typeface="+mn-ea"/>
                  <a:cs typeface="+mn-cs"/>
                </a:rPr>
                <a:t>*</a:t>
              </a:r>
              <a:endParaRPr lang="en-US">
                <a:latin typeface="Arial" pitchFamily="34" charset="0"/>
              </a:endParaRPr>
            </a:p>
          </p:txBody>
        </p:sp>
        <p:sp>
          <p:nvSpPr>
            <p:cNvPr id="1100" name="Freeform 76"/>
            <p:cNvSpPr>
              <a:spLocks/>
            </p:cNvSpPr>
            <p:nvPr/>
          </p:nvSpPr>
          <p:spPr bwMode="auto">
            <a:xfrm>
              <a:off x="1473" y="1071"/>
              <a:ext cx="3016" cy="1374"/>
            </a:xfrm>
            <a:custGeom>
              <a:avLst/>
              <a:gdLst/>
              <a:ahLst/>
              <a:cxnLst>
                <a:cxn ang="0">
                  <a:pos x="0" y="1063"/>
                </a:cxn>
                <a:cxn ang="0">
                  <a:pos x="0" y="0"/>
                </a:cxn>
                <a:cxn ang="0">
                  <a:pos x="3016" y="0"/>
                </a:cxn>
                <a:cxn ang="0">
                  <a:pos x="3016" y="1374"/>
                </a:cxn>
                <a:cxn ang="0">
                  <a:pos x="2839" y="1374"/>
                </a:cxn>
              </a:cxnLst>
              <a:rect l="0" t="0" r="r" b="b"/>
              <a:pathLst>
                <a:path w="3016" h="1374">
                  <a:moveTo>
                    <a:pt x="0" y="1063"/>
                  </a:moveTo>
                  <a:lnTo>
                    <a:pt x="0" y="0"/>
                  </a:lnTo>
                  <a:lnTo>
                    <a:pt x="3016" y="0"/>
                  </a:lnTo>
                  <a:lnTo>
                    <a:pt x="3016" y="1374"/>
                  </a:lnTo>
                  <a:lnTo>
                    <a:pt x="2839" y="1374"/>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Rectangle 77"/>
            <p:cNvSpPr>
              <a:spLocks noChangeArrowheads="1"/>
            </p:cNvSpPr>
            <p:nvPr/>
          </p:nvSpPr>
          <p:spPr bwMode="auto">
            <a:xfrm>
              <a:off x="2702" y="984"/>
              <a:ext cx="56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Records-sale-of</a:t>
              </a:r>
              <a:endParaRPr lang="en-US">
                <a:latin typeface="Arial" pitchFamily="34" charset="0"/>
              </a:endParaRPr>
            </a:p>
          </p:txBody>
        </p:sp>
        <p:sp>
          <p:nvSpPr>
            <p:cNvPr id="1102" name="Rectangle 78"/>
            <p:cNvSpPr>
              <a:spLocks noChangeArrowheads="1"/>
            </p:cNvSpPr>
            <p:nvPr/>
          </p:nvSpPr>
          <p:spPr bwMode="auto">
            <a:xfrm>
              <a:off x="1330" y="1998"/>
              <a:ext cx="13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0..1</a:t>
              </a:r>
              <a:endParaRPr lang="en-US">
                <a:latin typeface="Arial" pitchFamily="34" charset="0"/>
              </a:endParaRPr>
            </a:p>
          </p:txBody>
        </p:sp>
        <p:sp>
          <p:nvSpPr>
            <p:cNvPr id="1103" name="Line 79"/>
            <p:cNvSpPr>
              <a:spLocks noChangeShapeType="1"/>
            </p:cNvSpPr>
            <p:nvPr/>
          </p:nvSpPr>
          <p:spPr bwMode="auto">
            <a:xfrm flipH="1">
              <a:off x="3074" y="3284"/>
              <a:ext cx="632"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Rectangle 80"/>
            <p:cNvSpPr>
              <a:spLocks noChangeArrowheads="1"/>
            </p:cNvSpPr>
            <p:nvPr/>
          </p:nvSpPr>
          <p:spPr bwMode="auto">
            <a:xfrm>
              <a:off x="3208" y="3197"/>
              <a:ext cx="3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Started-by</a:t>
              </a:r>
              <a:endParaRPr lang="en-US">
                <a:latin typeface="Arial" pitchFamily="34" charset="0"/>
              </a:endParaRPr>
            </a:p>
          </p:txBody>
        </p:sp>
        <p:sp>
          <p:nvSpPr>
            <p:cNvPr id="1105" name="Freeform 81"/>
            <p:cNvSpPr>
              <a:spLocks/>
            </p:cNvSpPr>
            <p:nvPr/>
          </p:nvSpPr>
          <p:spPr bwMode="auto">
            <a:xfrm>
              <a:off x="1137" y="3554"/>
              <a:ext cx="336" cy="354"/>
            </a:xfrm>
            <a:custGeom>
              <a:avLst/>
              <a:gdLst/>
              <a:ahLst/>
              <a:cxnLst>
                <a:cxn ang="0">
                  <a:pos x="0" y="354"/>
                </a:cxn>
                <a:cxn ang="0">
                  <a:pos x="0" y="177"/>
                </a:cxn>
                <a:cxn ang="0">
                  <a:pos x="336" y="177"/>
                </a:cxn>
                <a:cxn ang="0">
                  <a:pos x="336" y="0"/>
                </a:cxn>
              </a:cxnLst>
              <a:rect l="0" t="0" r="r" b="b"/>
              <a:pathLst>
                <a:path w="336" h="354">
                  <a:moveTo>
                    <a:pt x="0" y="354"/>
                  </a:moveTo>
                  <a:lnTo>
                    <a:pt x="0" y="177"/>
                  </a:lnTo>
                  <a:lnTo>
                    <a:pt x="336" y="177"/>
                  </a:lnTo>
                  <a:lnTo>
                    <a:pt x="336"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82"/>
            <p:cNvSpPr>
              <a:spLocks noChangeArrowheads="1"/>
            </p:cNvSpPr>
            <p:nvPr/>
          </p:nvSpPr>
          <p:spPr bwMode="auto">
            <a:xfrm>
              <a:off x="1106" y="3646"/>
              <a:ext cx="27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Paid-by</a:t>
              </a:r>
              <a:endParaRPr lang="en-US">
                <a:latin typeface="Arial" pitchFamily="34" charset="0"/>
              </a:endParaRPr>
            </a:p>
          </p:txBody>
        </p:sp>
        <p:sp>
          <p:nvSpPr>
            <p:cNvPr id="1107" name="Freeform 83"/>
            <p:cNvSpPr>
              <a:spLocks/>
            </p:cNvSpPr>
            <p:nvPr/>
          </p:nvSpPr>
          <p:spPr bwMode="auto">
            <a:xfrm>
              <a:off x="1686" y="3554"/>
              <a:ext cx="348" cy="354"/>
            </a:xfrm>
            <a:custGeom>
              <a:avLst/>
              <a:gdLst/>
              <a:ahLst/>
              <a:cxnLst>
                <a:cxn ang="0">
                  <a:pos x="348" y="354"/>
                </a:cxn>
                <a:cxn ang="0">
                  <a:pos x="348" y="177"/>
                </a:cxn>
                <a:cxn ang="0">
                  <a:pos x="0" y="177"/>
                </a:cxn>
                <a:cxn ang="0">
                  <a:pos x="0" y="0"/>
                </a:cxn>
              </a:cxnLst>
              <a:rect l="0" t="0" r="r" b="b"/>
              <a:pathLst>
                <a:path w="348" h="354">
                  <a:moveTo>
                    <a:pt x="348" y="354"/>
                  </a:moveTo>
                  <a:lnTo>
                    <a:pt x="348" y="177"/>
                  </a:lnTo>
                  <a:lnTo>
                    <a:pt x="0" y="177"/>
                  </a:lnTo>
                  <a:lnTo>
                    <a:pt x="0"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Rectangle 84"/>
            <p:cNvSpPr>
              <a:spLocks noChangeArrowheads="1"/>
            </p:cNvSpPr>
            <p:nvPr/>
          </p:nvSpPr>
          <p:spPr bwMode="auto">
            <a:xfrm>
              <a:off x="1794" y="3629"/>
              <a:ext cx="39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Initiated-by</a:t>
              </a:r>
              <a:endParaRPr lang="en-US">
                <a:latin typeface="Arial" pitchFamily="34" charset="0"/>
              </a:endParaRPr>
            </a:p>
          </p:txBody>
        </p:sp>
        <p:sp>
          <p:nvSpPr>
            <p:cNvPr id="1109" name="Freeform 85"/>
            <p:cNvSpPr>
              <a:spLocks/>
            </p:cNvSpPr>
            <p:nvPr/>
          </p:nvSpPr>
          <p:spPr bwMode="auto">
            <a:xfrm>
              <a:off x="1840" y="2556"/>
              <a:ext cx="713" cy="594"/>
            </a:xfrm>
            <a:custGeom>
              <a:avLst/>
              <a:gdLst/>
              <a:ahLst/>
              <a:cxnLst>
                <a:cxn ang="0">
                  <a:pos x="0" y="594"/>
                </a:cxn>
                <a:cxn ang="0">
                  <a:pos x="357" y="594"/>
                </a:cxn>
                <a:cxn ang="0">
                  <a:pos x="357" y="0"/>
                </a:cxn>
                <a:cxn ang="0">
                  <a:pos x="713" y="0"/>
                </a:cxn>
              </a:cxnLst>
              <a:rect l="0" t="0" r="r" b="b"/>
              <a:pathLst>
                <a:path w="713" h="594">
                  <a:moveTo>
                    <a:pt x="0" y="594"/>
                  </a:moveTo>
                  <a:lnTo>
                    <a:pt x="357" y="594"/>
                  </a:lnTo>
                  <a:lnTo>
                    <a:pt x="357" y="0"/>
                  </a:lnTo>
                  <a:lnTo>
                    <a:pt x="713"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86"/>
            <p:cNvSpPr>
              <a:spLocks noChangeArrowheads="1"/>
            </p:cNvSpPr>
            <p:nvPr/>
          </p:nvSpPr>
          <p:spPr bwMode="auto">
            <a:xfrm>
              <a:off x="2328" y="2706"/>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Logs-</a:t>
              </a:r>
              <a:endParaRPr lang="en-US">
                <a:latin typeface="Arial" pitchFamily="34" charset="0"/>
              </a:endParaRPr>
            </a:p>
          </p:txBody>
        </p:sp>
        <p:sp>
          <p:nvSpPr>
            <p:cNvPr id="1111" name="Rectangle 87"/>
            <p:cNvSpPr>
              <a:spLocks noChangeArrowheads="1"/>
            </p:cNvSpPr>
            <p:nvPr/>
          </p:nvSpPr>
          <p:spPr bwMode="auto">
            <a:xfrm>
              <a:off x="2244" y="2801"/>
              <a:ext cx="3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completed</a:t>
              </a:r>
              <a:endParaRPr lang="en-US">
                <a:latin typeface="Arial" pitchFamily="34" charset="0"/>
              </a:endParaRPr>
            </a:p>
          </p:txBody>
        </p:sp>
        <p:sp>
          <p:nvSpPr>
            <p:cNvPr id="1112" name="Rectangle 88"/>
            <p:cNvSpPr>
              <a:spLocks noChangeArrowheads="1"/>
            </p:cNvSpPr>
            <p:nvPr/>
          </p:nvSpPr>
          <p:spPr bwMode="auto">
            <a:xfrm>
              <a:off x="2405" y="28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6</a:t>
              </a:r>
              <a:endParaRPr lang="en-US">
                <a:latin typeface="Arial" pitchFamily="34" charset="0"/>
              </a:endParaRPr>
            </a:p>
          </p:txBody>
        </p:sp>
        <p:sp>
          <p:nvSpPr>
            <p:cNvPr id="1113" name="Rectangle 89"/>
            <p:cNvSpPr>
              <a:spLocks noChangeArrowheads="1"/>
            </p:cNvSpPr>
            <p:nvPr/>
          </p:nvSpPr>
          <p:spPr bwMode="auto">
            <a:xfrm>
              <a:off x="1868" y="3000"/>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dirty="0">
                  <a:solidFill>
                    <a:srgbClr val="336699"/>
                  </a:solidFill>
                  <a:latin typeface="Arial" pitchFamily="34" charset="0"/>
                  <a:ea typeface="+mn-ea"/>
                  <a:cs typeface="+mn-cs"/>
                </a:rPr>
                <a:t>*</a:t>
              </a:r>
              <a:endParaRPr lang="en-US" dirty="0">
                <a:latin typeface="Arial" pitchFamily="34" charset="0"/>
              </a:endParaRPr>
            </a:p>
          </p:txBody>
        </p:sp>
        <p:sp>
          <p:nvSpPr>
            <p:cNvPr id="1114" name="Freeform 90"/>
            <p:cNvSpPr>
              <a:spLocks/>
            </p:cNvSpPr>
            <p:nvPr/>
          </p:nvSpPr>
          <p:spPr bwMode="auto">
            <a:xfrm>
              <a:off x="2814" y="3554"/>
              <a:ext cx="808" cy="354"/>
            </a:xfrm>
            <a:custGeom>
              <a:avLst/>
              <a:gdLst/>
              <a:ahLst/>
              <a:cxnLst>
                <a:cxn ang="0">
                  <a:pos x="0" y="0"/>
                </a:cxn>
                <a:cxn ang="0">
                  <a:pos x="0" y="177"/>
                </a:cxn>
                <a:cxn ang="0">
                  <a:pos x="808" y="177"/>
                </a:cxn>
                <a:cxn ang="0">
                  <a:pos x="808" y="354"/>
                </a:cxn>
              </a:cxnLst>
              <a:rect l="0" t="0" r="r" b="b"/>
              <a:pathLst>
                <a:path w="808" h="354">
                  <a:moveTo>
                    <a:pt x="0" y="0"/>
                  </a:moveTo>
                  <a:lnTo>
                    <a:pt x="0" y="177"/>
                  </a:lnTo>
                  <a:lnTo>
                    <a:pt x="808" y="177"/>
                  </a:lnTo>
                  <a:lnTo>
                    <a:pt x="808" y="354"/>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91"/>
            <p:cNvSpPr>
              <a:spLocks noChangeArrowheads="1"/>
            </p:cNvSpPr>
            <p:nvPr/>
          </p:nvSpPr>
          <p:spPr bwMode="auto">
            <a:xfrm>
              <a:off x="2876" y="364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3</a:t>
              </a:r>
              <a:endParaRPr lang="en-US">
                <a:latin typeface="Arial" pitchFamily="34" charset="0"/>
              </a:endParaRPr>
            </a:p>
          </p:txBody>
        </p:sp>
        <p:sp>
          <p:nvSpPr>
            <p:cNvPr id="1116" name="Rectangle 92"/>
            <p:cNvSpPr>
              <a:spLocks noChangeArrowheads="1"/>
            </p:cNvSpPr>
            <p:nvPr/>
          </p:nvSpPr>
          <p:spPr bwMode="auto">
            <a:xfrm>
              <a:off x="2920" y="3645"/>
              <a:ext cx="65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 Records-sales-on</a:t>
              </a:r>
              <a:endParaRPr lang="en-US">
                <a:latin typeface="Arial" pitchFamily="34" charset="0"/>
              </a:endParaRPr>
            </a:p>
          </p:txBody>
        </p:sp>
        <p:sp>
          <p:nvSpPr>
            <p:cNvPr id="1117" name="Rectangle 93"/>
            <p:cNvSpPr>
              <a:spLocks noChangeArrowheads="1"/>
            </p:cNvSpPr>
            <p:nvPr/>
          </p:nvSpPr>
          <p:spPr bwMode="auto">
            <a:xfrm>
              <a:off x="3114" y="169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18" name="Rectangle 94"/>
            <p:cNvSpPr>
              <a:spLocks noChangeArrowheads="1"/>
            </p:cNvSpPr>
            <p:nvPr/>
          </p:nvSpPr>
          <p:spPr bwMode="auto">
            <a:xfrm>
              <a:off x="2449" y="2453"/>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19" name="Rectangle 95"/>
            <p:cNvSpPr>
              <a:spLocks noChangeArrowheads="1"/>
            </p:cNvSpPr>
            <p:nvPr/>
          </p:nvSpPr>
          <p:spPr bwMode="auto">
            <a:xfrm>
              <a:off x="2845" y="270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0" name="Rectangle 96"/>
            <p:cNvSpPr>
              <a:spLocks noChangeArrowheads="1"/>
            </p:cNvSpPr>
            <p:nvPr/>
          </p:nvSpPr>
          <p:spPr bwMode="auto">
            <a:xfrm>
              <a:off x="3114" y="2453"/>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1" name="Rectangle 97"/>
            <p:cNvSpPr>
              <a:spLocks noChangeArrowheads="1"/>
            </p:cNvSpPr>
            <p:nvPr/>
          </p:nvSpPr>
          <p:spPr bwMode="auto">
            <a:xfrm>
              <a:off x="4049" y="1246"/>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2" name="Rectangle 98"/>
            <p:cNvSpPr>
              <a:spLocks noChangeArrowheads="1"/>
            </p:cNvSpPr>
            <p:nvPr/>
          </p:nvSpPr>
          <p:spPr bwMode="auto">
            <a:xfrm>
              <a:off x="4355" y="244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3" name="Rectangle 99"/>
            <p:cNvSpPr>
              <a:spLocks noChangeArrowheads="1"/>
            </p:cNvSpPr>
            <p:nvPr/>
          </p:nvSpPr>
          <p:spPr bwMode="auto">
            <a:xfrm>
              <a:off x="3601" y="328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4" name="Rectangle 100"/>
            <p:cNvSpPr>
              <a:spLocks noChangeArrowheads="1"/>
            </p:cNvSpPr>
            <p:nvPr/>
          </p:nvSpPr>
          <p:spPr bwMode="auto">
            <a:xfrm>
              <a:off x="3114" y="3304"/>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5" name="Rectangle 101"/>
            <p:cNvSpPr>
              <a:spLocks noChangeArrowheads="1"/>
            </p:cNvSpPr>
            <p:nvPr/>
          </p:nvSpPr>
          <p:spPr bwMode="auto">
            <a:xfrm>
              <a:off x="3654"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6" name="Rectangle 102"/>
            <p:cNvSpPr>
              <a:spLocks noChangeArrowheads="1"/>
            </p:cNvSpPr>
            <p:nvPr/>
          </p:nvSpPr>
          <p:spPr bwMode="auto">
            <a:xfrm>
              <a:off x="2739" y="35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7" name="Rectangle 103"/>
            <p:cNvSpPr>
              <a:spLocks noChangeArrowheads="1"/>
            </p:cNvSpPr>
            <p:nvPr/>
          </p:nvSpPr>
          <p:spPr bwMode="auto">
            <a:xfrm>
              <a:off x="2066"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8" name="Rectangle 104"/>
            <p:cNvSpPr>
              <a:spLocks noChangeArrowheads="1"/>
            </p:cNvSpPr>
            <p:nvPr/>
          </p:nvSpPr>
          <p:spPr bwMode="auto">
            <a:xfrm>
              <a:off x="1741" y="355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29" name="Rectangle 105"/>
            <p:cNvSpPr>
              <a:spLocks noChangeArrowheads="1"/>
            </p:cNvSpPr>
            <p:nvPr/>
          </p:nvSpPr>
          <p:spPr bwMode="auto">
            <a:xfrm>
              <a:off x="1061"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30" name="Rectangle 106"/>
            <p:cNvSpPr>
              <a:spLocks noChangeArrowheads="1"/>
            </p:cNvSpPr>
            <p:nvPr/>
          </p:nvSpPr>
          <p:spPr bwMode="auto">
            <a:xfrm>
              <a:off x="1503" y="35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31" name="Rectangle 107"/>
            <p:cNvSpPr>
              <a:spLocks noChangeArrowheads="1"/>
            </p:cNvSpPr>
            <p:nvPr/>
          </p:nvSpPr>
          <p:spPr bwMode="auto">
            <a:xfrm>
              <a:off x="1611" y="2886"/>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33" name="Rectangle 109"/>
            <p:cNvSpPr>
              <a:spLocks noChangeArrowheads="1"/>
            </p:cNvSpPr>
            <p:nvPr/>
          </p:nvSpPr>
          <p:spPr bwMode="auto">
            <a:xfrm>
              <a:off x="2449" y="343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sp>
          <p:nvSpPr>
            <p:cNvPr id="1134" name="Rectangle 110"/>
            <p:cNvSpPr>
              <a:spLocks noChangeArrowheads="1"/>
            </p:cNvSpPr>
            <p:nvPr/>
          </p:nvSpPr>
          <p:spPr bwMode="auto">
            <a:xfrm>
              <a:off x="2739" y="191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070" kern="1200">
                  <a:solidFill>
                    <a:srgbClr val="336699"/>
                  </a:solidFill>
                  <a:latin typeface="Arial" pitchFamily="34" charset="0"/>
                  <a:ea typeface="+mn-ea"/>
                  <a:cs typeface="+mn-cs"/>
                </a:rPr>
                <a:t>1</a:t>
              </a:r>
              <a:endParaRPr lang="en-US">
                <a:latin typeface="Arial" pitchFamily="34" charset="0"/>
              </a:endParaRPr>
            </a:p>
          </p:txBody>
        </p:sp>
      </p:grpSp>
      <p:sp>
        <p:nvSpPr>
          <p:cNvPr id="2" name="Rectangle 89">
            <a:extLst>
              <a:ext uri="{FF2B5EF4-FFF2-40B4-BE49-F238E27FC236}">
                <a16:creationId xmlns:a16="http://schemas.microsoft.com/office/drawing/2014/main" id="{E0FD11AC-A9E3-AB82-1E5E-7D8A555E865C}"/>
              </a:ext>
            </a:extLst>
          </p:cNvPr>
          <p:cNvSpPr>
            <a:spLocks noChangeArrowheads="1"/>
          </p:cNvSpPr>
          <p:nvPr/>
        </p:nvSpPr>
        <p:spPr bwMode="auto">
          <a:xfrm>
            <a:off x="6837707" y="4832325"/>
            <a:ext cx="91992" cy="2810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78408" fontAlgn="base">
              <a:spcBef>
                <a:spcPct val="0"/>
              </a:spcBef>
              <a:spcAft>
                <a:spcPts val="600"/>
              </a:spcAft>
            </a:pPr>
            <a:r>
              <a:rPr lang="en-US" sz="1819" kern="1200" dirty="0">
                <a:solidFill>
                  <a:srgbClr val="336699"/>
                </a:solidFill>
                <a:latin typeface="Arial" pitchFamily="34" charset="0"/>
                <a:ea typeface="+mn-ea"/>
                <a:cs typeface="+mn-cs"/>
              </a:rPr>
              <a:t>*</a:t>
            </a:r>
            <a:endParaRPr lang="en-US" dirty="0">
              <a:latin typeface="Arial" pitchFamily="34" charset="0"/>
            </a:endParaRPr>
          </a:p>
        </p:txBody>
      </p:sp>
    </p:spTree>
    <p:extLst>
      <p:ext uri="{BB962C8B-B14F-4D97-AF65-F5344CB8AC3E}">
        <p14:creationId xmlns:p14="http://schemas.microsoft.com/office/powerpoint/2010/main" val="201946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07407-0CAC-EA98-E766-0A7B64B07E57}"/>
            </a:ext>
          </a:extLst>
        </p:cNvPr>
        <p:cNvGrpSpPr/>
        <p:nvPr/>
      </p:nvGrpSpPr>
      <p:grpSpPr>
        <a:xfrm>
          <a:off x="0" y="0"/>
          <a:ext cx="0" cy="0"/>
          <a:chOff x="0" y="0"/>
          <a:chExt cx="0" cy="0"/>
        </a:xfrm>
      </p:grpSpPr>
      <p:sp useBgFill="1">
        <p:nvSpPr>
          <p:cNvPr id="683029" name="Rectangle 683028">
            <a:extLst>
              <a:ext uri="{FF2B5EF4-FFF2-40B4-BE49-F238E27FC236}">
                <a16:creationId xmlns:a16="http://schemas.microsoft.com/office/drawing/2014/main" id="{23A8313A-EA96-8A5A-8DAC-38F617DC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10" name="Rectangle 2">
            <a:extLst>
              <a:ext uri="{FF2B5EF4-FFF2-40B4-BE49-F238E27FC236}">
                <a16:creationId xmlns:a16="http://schemas.microsoft.com/office/drawing/2014/main" id="{F01A6004-5751-47B9-05F9-29CA15DAC017}"/>
              </a:ext>
            </a:extLst>
          </p:cNvPr>
          <p:cNvSpPr>
            <a:spLocks noGrp="1" noChangeArrowheads="1"/>
          </p:cNvSpPr>
          <p:nvPr>
            <p:ph type="title"/>
          </p:nvPr>
        </p:nvSpPr>
        <p:spPr>
          <a:xfrm>
            <a:off x="808638" y="386930"/>
            <a:ext cx="9236700" cy="1188950"/>
          </a:xfrm>
        </p:spPr>
        <p:txBody>
          <a:bodyPr anchor="b">
            <a:normAutofit/>
          </a:bodyPr>
          <a:lstStyle/>
          <a:p>
            <a:r>
              <a:rPr lang="en-US" sz="4600"/>
              <a:t>How to Construct a Domain Model?</a:t>
            </a:r>
          </a:p>
        </p:txBody>
      </p:sp>
      <p:grpSp>
        <p:nvGrpSpPr>
          <p:cNvPr id="683031" name="Group 683030">
            <a:extLst>
              <a:ext uri="{FF2B5EF4-FFF2-40B4-BE49-F238E27FC236}">
                <a16:creationId xmlns:a16="http://schemas.microsoft.com/office/drawing/2014/main" id="{F17AF4E2-CE41-AA61-DEA2-12230ADC37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683032" name="Rectangle 683031">
              <a:extLst>
                <a:ext uri="{FF2B5EF4-FFF2-40B4-BE49-F238E27FC236}">
                  <a16:creationId xmlns:a16="http://schemas.microsoft.com/office/drawing/2014/main" id="{0717C0B3-934D-DCC9-A230-7190EAD26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33" name="Rectangle 683032">
              <a:extLst>
                <a:ext uri="{FF2B5EF4-FFF2-40B4-BE49-F238E27FC236}">
                  <a16:creationId xmlns:a16="http://schemas.microsoft.com/office/drawing/2014/main" id="{F68EAC5F-5C9B-D334-E6C2-633A00917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3035" name="Rectangle 683034">
            <a:extLst>
              <a:ext uri="{FF2B5EF4-FFF2-40B4-BE49-F238E27FC236}">
                <a16:creationId xmlns:a16="http://schemas.microsoft.com/office/drawing/2014/main" id="{CBD1F64C-A98F-3C35-CA35-14D90087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16" name="Rectangle 8">
            <a:extLst>
              <a:ext uri="{FF2B5EF4-FFF2-40B4-BE49-F238E27FC236}">
                <a16:creationId xmlns:a16="http://schemas.microsoft.com/office/drawing/2014/main" id="{5317EC05-C019-0399-F72F-0000BF4A7ED3}"/>
              </a:ext>
            </a:extLst>
          </p:cNvPr>
          <p:cNvSpPr>
            <a:spLocks noGrp="1" noChangeArrowheads="1"/>
          </p:cNvSpPr>
          <p:nvPr>
            <p:ph type="body" idx="1"/>
          </p:nvPr>
        </p:nvSpPr>
        <p:spPr>
          <a:xfrm>
            <a:off x="793660" y="2599509"/>
            <a:ext cx="10143668" cy="3435531"/>
          </a:xfrm>
        </p:spPr>
        <p:txBody>
          <a:bodyPr anchor="ctr">
            <a:normAutofit/>
          </a:bodyPr>
          <a:lstStyle/>
          <a:p>
            <a:r>
              <a:rPr lang="en-US" altLang="en-US" sz="4000" dirty="0"/>
              <a:t>1- We must identify classes</a:t>
            </a:r>
          </a:p>
          <a:p>
            <a:r>
              <a:rPr lang="en-US" altLang="en-US" sz="4000" dirty="0">
                <a:solidFill>
                  <a:srgbClr val="FF0000"/>
                </a:solidFill>
              </a:rPr>
              <a:t>2- We must identify Attributes</a:t>
            </a:r>
          </a:p>
          <a:p>
            <a:r>
              <a:rPr lang="en-US" altLang="en-US" sz="4000" dirty="0"/>
              <a:t>3- We must identify Associations</a:t>
            </a:r>
          </a:p>
          <a:p>
            <a:pPr marL="457200" lvl="1" indent="0">
              <a:buNone/>
            </a:pPr>
            <a:endParaRPr lang="en-US" altLang="en-US" dirty="0"/>
          </a:p>
        </p:txBody>
      </p:sp>
      <p:sp>
        <p:nvSpPr>
          <p:cNvPr id="4" name="Slide Number Placeholder 3">
            <a:extLst>
              <a:ext uri="{FF2B5EF4-FFF2-40B4-BE49-F238E27FC236}">
                <a16:creationId xmlns:a16="http://schemas.microsoft.com/office/drawing/2014/main" id="{B9606007-5571-0ED9-3443-7CEDE387B882}"/>
              </a:ext>
            </a:extLst>
          </p:cNvPr>
          <p:cNvSpPr>
            <a:spLocks noGrp="1"/>
          </p:cNvSpPr>
          <p:nvPr>
            <p:ph type="sldNum" sz="quarter" idx="10"/>
          </p:nvPr>
        </p:nvSpPr>
        <p:spPr>
          <a:xfrm>
            <a:off x="8610600" y="649224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605FD109-E764-47CB-BA1F-DE10B4912347}"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13</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57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A53A2-57B0-C57A-443B-7F36A4D581D6}"/>
              </a:ext>
            </a:extLst>
          </p:cNvPr>
          <p:cNvSpPr>
            <a:spLocks noGrp="1"/>
          </p:cNvSpPr>
          <p:nvPr>
            <p:ph type="title"/>
          </p:nvPr>
        </p:nvSpPr>
        <p:spPr>
          <a:xfrm>
            <a:off x="793662" y="386930"/>
            <a:ext cx="10066122" cy="1298448"/>
          </a:xfrm>
        </p:spPr>
        <p:txBody>
          <a:bodyPr anchor="b">
            <a:normAutofit/>
          </a:bodyPr>
          <a:lstStyle/>
          <a:p>
            <a:r>
              <a:rPr lang="en-US" sz="4800"/>
              <a:t>What is a Class Attribute?</a:t>
            </a:r>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D520B0-7BEB-7358-EC45-0E3AB26A2D7B}"/>
              </a:ext>
            </a:extLst>
          </p:cNvPr>
          <p:cNvSpPr>
            <a:spLocks noGrp="1"/>
          </p:cNvSpPr>
          <p:nvPr>
            <p:ph idx="1"/>
          </p:nvPr>
        </p:nvSpPr>
        <p:spPr>
          <a:xfrm>
            <a:off x="194872" y="2599509"/>
            <a:ext cx="5628553" cy="3639450"/>
          </a:xfrm>
        </p:spPr>
        <p:txBody>
          <a:bodyPr anchor="ctr">
            <a:normAutofit/>
          </a:bodyPr>
          <a:lstStyle/>
          <a:p>
            <a:r>
              <a:rPr lang="en-US" sz="2000" b="0" i="0" dirty="0">
                <a:effectLst/>
                <a:latin typeface="Lato Extended"/>
              </a:rPr>
              <a:t>After deciding on the list of domain classes to include, we need to add the essential attributes to each class.</a:t>
            </a:r>
          </a:p>
          <a:p>
            <a:pPr marL="0" indent="0">
              <a:buNone/>
            </a:pPr>
            <a:endParaRPr lang="en-US" sz="2000" b="0" i="0" dirty="0">
              <a:effectLst/>
              <a:latin typeface="Lato Extended"/>
            </a:endParaRPr>
          </a:p>
          <a:p>
            <a:r>
              <a:rPr lang="en-US" sz="2000" b="0" i="0" dirty="0">
                <a:effectLst/>
                <a:latin typeface="Lato Extended"/>
              </a:rPr>
              <a:t>A class encapsulates the state (</a:t>
            </a:r>
            <a:r>
              <a:rPr lang="en-US" sz="2000" b="1" i="0" dirty="0">
                <a:effectLst/>
                <a:latin typeface="Lato Extended"/>
              </a:rPr>
              <a:t>attributes</a:t>
            </a:r>
            <a:r>
              <a:rPr lang="en-US" sz="2000" b="0" i="0" dirty="0">
                <a:effectLst/>
                <a:latin typeface="Lato Extended"/>
              </a:rPr>
              <a:t>) of an object. These are the logical data values of the objects. </a:t>
            </a:r>
          </a:p>
          <a:p>
            <a:endParaRPr lang="en-US" sz="2000" dirty="0">
              <a:latin typeface="Lato Extended"/>
            </a:endParaRPr>
          </a:p>
          <a:p>
            <a:r>
              <a:rPr lang="en-US" sz="2000" b="0" i="0" dirty="0">
                <a:effectLst/>
                <a:latin typeface="Lato Extended"/>
              </a:rPr>
              <a:t>Attributes should be included when requirements suggest or imply a need to remember information. </a:t>
            </a:r>
          </a:p>
          <a:p>
            <a:endParaRPr lang="en-US" sz="2000" dirty="0"/>
          </a:p>
        </p:txBody>
      </p:sp>
      <p:pic>
        <p:nvPicPr>
          <p:cNvPr id="5" name="Picture 4">
            <a:extLst>
              <a:ext uri="{FF2B5EF4-FFF2-40B4-BE49-F238E27FC236}">
                <a16:creationId xmlns:a16="http://schemas.microsoft.com/office/drawing/2014/main" id="{3ABF7DB0-F128-4EC4-CA0C-8DDDBE8B24C7}"/>
              </a:ext>
            </a:extLst>
          </p:cNvPr>
          <p:cNvPicPr>
            <a:picLocks noChangeAspect="1"/>
          </p:cNvPicPr>
          <p:nvPr/>
        </p:nvPicPr>
        <p:blipFill>
          <a:blip r:embed="rId2"/>
          <a:stretch>
            <a:fillRect/>
          </a:stretch>
        </p:blipFill>
        <p:spPr>
          <a:xfrm>
            <a:off x="5911532" y="2839817"/>
            <a:ext cx="5150277" cy="3003120"/>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80A8492-C335-9859-F4D5-819F6DCBF00A}"/>
              </a:ext>
            </a:extLst>
          </p:cNvPr>
          <p:cNvSpPr>
            <a:spLocks noGrp="1"/>
          </p:cNvSpPr>
          <p:nvPr>
            <p:ph type="sldNum" sz="quarter" idx="12"/>
          </p:nvPr>
        </p:nvSpPr>
        <p:spPr/>
        <p:txBody>
          <a:bodyPr/>
          <a:lstStyle/>
          <a:p>
            <a:fld id="{7DF6DEEC-D04A-4FF0-9A08-7D39859C24F4}" type="slidenum">
              <a:rPr lang="en-US" smtClean="0"/>
              <a:t>14</a:t>
            </a:fld>
            <a:endParaRPr lang="en-US"/>
          </a:p>
        </p:txBody>
      </p:sp>
    </p:spTree>
    <p:extLst>
      <p:ext uri="{BB962C8B-B14F-4D97-AF65-F5344CB8AC3E}">
        <p14:creationId xmlns:p14="http://schemas.microsoft.com/office/powerpoint/2010/main" val="317095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1167672" y="6311900"/>
            <a:ext cx="1437806" cy="328743"/>
          </a:xfrm>
        </p:spPr>
        <p:txBody>
          <a:bodyPr/>
          <a:lstStyle/>
          <a:p>
            <a:fld id="{47003CA9-7551-4F76-98AA-BD03B4114649}" type="slidenum">
              <a:rPr lang="de-DE"/>
              <a:pPr/>
              <a:t>15</a:t>
            </a:fld>
            <a:endParaRPr lang="de-DE" dirty="0"/>
          </a:p>
        </p:txBody>
      </p:sp>
      <p:sp>
        <p:nvSpPr>
          <p:cNvPr id="828418" name="Rectangle 2"/>
          <p:cNvSpPr>
            <a:spLocks noGrp="1" noChangeArrowheads="1"/>
          </p:cNvSpPr>
          <p:nvPr>
            <p:ph type="title"/>
          </p:nvPr>
        </p:nvSpPr>
        <p:spPr/>
        <p:txBody>
          <a:bodyPr/>
          <a:lstStyle/>
          <a:p>
            <a:r>
              <a:rPr lang="en-US" dirty="0"/>
              <a:t>Attributes</a:t>
            </a:r>
          </a:p>
        </p:txBody>
      </p:sp>
      <p:sp>
        <p:nvSpPr>
          <p:cNvPr id="828419" name="Rectangle 3"/>
          <p:cNvSpPr>
            <a:spLocks noGrp="1" noChangeArrowheads="1"/>
          </p:cNvSpPr>
          <p:nvPr>
            <p:ph type="body" idx="1"/>
          </p:nvPr>
        </p:nvSpPr>
        <p:spPr/>
        <p:txBody>
          <a:bodyPr/>
          <a:lstStyle/>
          <a:p>
            <a:r>
              <a:rPr lang="en-US" sz="3200" dirty="0"/>
              <a:t>Include attributes when requirements suggest or imply a need to remember information</a:t>
            </a:r>
          </a:p>
          <a:p>
            <a:r>
              <a:rPr lang="en-US" sz="3200" dirty="0"/>
              <a:t>The syntax of an attribute is</a:t>
            </a:r>
          </a:p>
          <a:p>
            <a:pPr marL="0" indent="0" algn="ctr">
              <a:buNone/>
            </a:pPr>
            <a:br>
              <a:rPr lang="en-US" sz="3200" dirty="0"/>
            </a:br>
            <a:r>
              <a:rPr lang="en-US" sz="3200" b="1" dirty="0">
                <a:solidFill>
                  <a:srgbClr val="FF0000"/>
                </a:solidFill>
              </a:rPr>
              <a:t>[visibility] name [multiplicity] [:type] [= initial value] [{property}]</a:t>
            </a:r>
          </a:p>
          <a:p>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7708" name="Group 797703">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797709" name="Rectangle 797704">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710" name="Rectangle 797705">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707" name="Rectangle 797706">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7698"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Attributes (Contd.)</a:t>
            </a:r>
          </a:p>
        </p:txBody>
      </p:sp>
      <p:sp>
        <p:nvSpPr>
          <p:cNvPr id="797699" name="Rectangle 3"/>
          <p:cNvSpPr>
            <a:spLocks noGrp="1" noChangeArrowheads="1"/>
          </p:cNvSpPr>
          <p:nvPr>
            <p:ph type="body" idx="1"/>
          </p:nvPr>
        </p:nvSpPr>
        <p:spPr>
          <a:xfrm>
            <a:off x="359764" y="2308124"/>
            <a:ext cx="11377534" cy="3673576"/>
          </a:xfrm>
        </p:spPr>
        <p:txBody>
          <a:bodyPr>
            <a:normAutofit/>
          </a:bodyPr>
          <a:lstStyle/>
          <a:p>
            <a:pPr marL="342900" indent="-342900"/>
            <a:r>
              <a:rPr lang="en-US" sz="2600" dirty="0"/>
              <a:t>Examples:</a:t>
            </a:r>
          </a:p>
          <a:p>
            <a:pPr marL="742950" lvl="1" indent="-285750"/>
            <a:r>
              <a:rPr lang="en-US" sz="2600" dirty="0"/>
              <a:t>height		            Name only</a:t>
            </a:r>
          </a:p>
          <a:p>
            <a:pPr marL="742950" lvl="1" indent="-285750"/>
            <a:r>
              <a:rPr lang="en-US" sz="2600" dirty="0"/>
              <a:t>+ height		Visibility and name (public)</a:t>
            </a:r>
          </a:p>
          <a:p>
            <a:pPr marL="742950" lvl="1" indent="-285750"/>
            <a:r>
              <a:rPr lang="en-US" sz="2600" dirty="0"/>
              <a:t>height : Integer	Name and type</a:t>
            </a:r>
          </a:p>
          <a:p>
            <a:pPr marL="742950" lvl="1" indent="-285750"/>
            <a:r>
              <a:rPr lang="en-US" sz="2600" dirty="0"/>
              <a:t>name [0..1]: String	Name, multiplicity, and type</a:t>
            </a:r>
          </a:p>
          <a:p>
            <a:pPr marL="742950" lvl="1" indent="-285750"/>
            <a:r>
              <a:rPr lang="en-US" sz="2600" dirty="0"/>
              <a:t>width : Real = 0.0	Name, type, and initial value</a:t>
            </a:r>
          </a:p>
          <a:p>
            <a:pPr marL="742950" lvl="1" indent="-285750"/>
            <a:r>
              <a:rPr lang="en-US" sz="2600" dirty="0"/>
              <a:t>id: Integer {frozen}	Name, type, and property</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8272F6B-A36C-4BBD-B286-15F9655D3BA4}" type="slidenum">
              <a:rPr lang="de-DE">
                <a:solidFill>
                  <a:schemeClr val="tx1">
                    <a:lumMod val="50000"/>
                    <a:lumOff val="50000"/>
                  </a:schemeClr>
                </a:solidFill>
              </a:rPr>
              <a:pPr>
                <a:spcAft>
                  <a:spcPts val="600"/>
                </a:spcAft>
              </a:pPr>
              <a:t>16</a:t>
            </a:fld>
            <a:endParaRPr lang="de-DE">
              <a:solidFill>
                <a:schemeClr val="tx1">
                  <a:lumMod val="50000"/>
                  <a:lumOff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9448" name="Group 82944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29449" name="Rectangle 82944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450" name="Rectangle 82944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451" name="Rectangle 82945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9442" name="Rectangle 2"/>
          <p:cNvSpPr>
            <a:spLocks noGrp="1" noChangeArrowheads="1"/>
          </p:cNvSpPr>
          <p:nvPr>
            <p:ph type="title"/>
          </p:nvPr>
        </p:nvSpPr>
        <p:spPr>
          <a:xfrm>
            <a:off x="876691" y="301843"/>
            <a:ext cx="10477109" cy="1003532"/>
          </a:xfrm>
        </p:spPr>
        <p:txBody>
          <a:bodyPr anchor="ctr">
            <a:normAutofit/>
          </a:bodyPr>
          <a:lstStyle/>
          <a:p>
            <a:r>
              <a:rPr lang="en-US" sz="3200">
                <a:solidFill>
                  <a:srgbClr val="FFFFFF"/>
                </a:solidFill>
              </a:rPr>
              <a:t>Attributes (Contd.)</a:t>
            </a:r>
          </a:p>
        </p:txBody>
      </p:sp>
      <p:sp>
        <p:nvSpPr>
          <p:cNvPr id="829443" name="Rectangle 3"/>
          <p:cNvSpPr>
            <a:spLocks noGrp="1" noChangeArrowheads="1"/>
          </p:cNvSpPr>
          <p:nvPr>
            <p:ph type="body" idx="1"/>
          </p:nvPr>
        </p:nvSpPr>
        <p:spPr>
          <a:xfrm>
            <a:off x="704538" y="1630869"/>
            <a:ext cx="10972800" cy="4719364"/>
          </a:xfrm>
        </p:spPr>
        <p:txBody>
          <a:bodyPr>
            <a:noAutofit/>
          </a:bodyPr>
          <a:lstStyle/>
          <a:p>
            <a:r>
              <a:rPr lang="en-US" b="1" dirty="0"/>
              <a:t>A property of an attribute can be:</a:t>
            </a:r>
          </a:p>
          <a:p>
            <a:pPr marL="0" indent="0">
              <a:buNone/>
            </a:pPr>
            <a:endParaRPr lang="en-US" dirty="0"/>
          </a:p>
          <a:p>
            <a:pPr lvl="1"/>
            <a:r>
              <a:rPr lang="en-US" sz="2800" b="1" dirty="0"/>
              <a:t>Changeable</a:t>
            </a:r>
            <a:r>
              <a:rPr lang="en-US" sz="2800" dirty="0"/>
              <a:t> No restrictions on modifying the attribute's value.</a:t>
            </a:r>
          </a:p>
          <a:p>
            <a:pPr marL="457200" lvl="1" indent="0">
              <a:buNone/>
            </a:pPr>
            <a:endParaRPr lang="en-US" sz="2800" dirty="0"/>
          </a:p>
          <a:p>
            <a:pPr lvl="1"/>
            <a:r>
              <a:rPr lang="en-US" sz="2800" b="1" dirty="0" err="1"/>
              <a:t>addOnly</a:t>
            </a:r>
            <a:r>
              <a:rPr lang="en-US" sz="2800" dirty="0"/>
              <a:t>   For attributes with a multiplicity greater than one, </a:t>
            </a:r>
          </a:p>
          <a:p>
            <a:pPr lvl="1">
              <a:buFont typeface="Marlett" pitchFamily="2" charset="2"/>
              <a:buNone/>
            </a:pPr>
            <a:r>
              <a:rPr lang="en-US" sz="2800" dirty="0"/>
              <a:t>			   additional values may be added, but once created,</a:t>
            </a:r>
          </a:p>
          <a:p>
            <a:pPr lvl="1">
              <a:buFont typeface="Marlett" pitchFamily="2" charset="2"/>
              <a:buNone/>
            </a:pPr>
            <a:r>
              <a:rPr lang="en-US" sz="2800" dirty="0"/>
              <a:t>	 		   a value may not be removed or altered.</a:t>
            </a:r>
          </a:p>
          <a:p>
            <a:pPr lvl="1">
              <a:buFont typeface="Marlett" pitchFamily="2" charset="2"/>
              <a:buNone/>
            </a:pPr>
            <a:endParaRPr lang="en-US" sz="2800" dirty="0"/>
          </a:p>
          <a:p>
            <a:pPr lvl="1"/>
            <a:r>
              <a:rPr lang="en-US" sz="2800" b="1" dirty="0"/>
              <a:t>frozen </a:t>
            </a:r>
            <a:r>
              <a:rPr lang="en-US" sz="2800" dirty="0"/>
              <a:t> 	   The attribute’s value may not be changed after the</a:t>
            </a:r>
          </a:p>
          <a:p>
            <a:pPr lvl="1">
              <a:buFont typeface="Marlett" pitchFamily="2" charset="2"/>
              <a:buNone/>
            </a:pPr>
            <a:r>
              <a:rPr lang="en-US" sz="2800" dirty="0"/>
              <a:t>	 		   object is initialized.</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A4922A3F-62AE-414D-AB02-35B1406182AD}" type="slidenum">
              <a:rPr lang="de-DE">
                <a:solidFill>
                  <a:schemeClr val="tx1">
                    <a:lumMod val="50000"/>
                    <a:lumOff val="50000"/>
                  </a:schemeClr>
                </a:solidFill>
              </a:rPr>
              <a:pPr>
                <a:spcAft>
                  <a:spcPts val="600"/>
                </a:spcAft>
              </a:pPr>
              <a:t>17</a:t>
            </a:fld>
            <a:endParaRPr lang="de-DE">
              <a:solidFill>
                <a:schemeClr val="tx1">
                  <a:lumMod val="50000"/>
                  <a:lumOff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2200C-44C4-D7CD-CE36-21CC09064DD8}"/>
              </a:ext>
            </a:extLst>
          </p:cNvPr>
          <p:cNvSpPr>
            <a:spLocks noGrp="1"/>
          </p:cNvSpPr>
          <p:nvPr>
            <p:ph type="title"/>
          </p:nvPr>
        </p:nvSpPr>
        <p:spPr>
          <a:xfrm>
            <a:off x="808638" y="386930"/>
            <a:ext cx="9236700" cy="1188950"/>
          </a:xfrm>
        </p:spPr>
        <p:txBody>
          <a:bodyPr anchor="b">
            <a:normAutofit/>
          </a:bodyPr>
          <a:lstStyle/>
          <a:p>
            <a:r>
              <a:rPr lang="en-US" sz="5400"/>
              <a:t>Attributes (Cont.)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7B402B-40C8-ACFA-0E19-DE712257C674}"/>
              </a:ext>
            </a:extLst>
          </p:cNvPr>
          <p:cNvSpPr>
            <a:spLocks noGrp="1"/>
          </p:cNvSpPr>
          <p:nvPr>
            <p:ph idx="1"/>
          </p:nvPr>
        </p:nvSpPr>
        <p:spPr>
          <a:xfrm>
            <a:off x="209862" y="2780068"/>
            <a:ext cx="11244731" cy="3435531"/>
          </a:xfrm>
        </p:spPr>
        <p:txBody>
          <a:bodyPr anchor="ctr">
            <a:noAutofit/>
          </a:bodyPr>
          <a:lstStyle/>
          <a:p>
            <a:r>
              <a:rPr lang="en-US" sz="2200" b="0" i="0" dirty="0">
                <a:effectLst/>
                <a:latin typeface="Lato Extended"/>
              </a:rPr>
              <a:t>Attributes should preferably be </a:t>
            </a:r>
            <a:r>
              <a:rPr lang="en-US" sz="2200" b="1" i="0" dirty="0">
                <a:effectLst/>
                <a:latin typeface="Lato Extended"/>
              </a:rPr>
              <a:t>simple attributes</a:t>
            </a:r>
            <a:r>
              <a:rPr lang="en-US" sz="2200" b="0" i="0" dirty="0">
                <a:effectLst/>
                <a:latin typeface="Lato Extended"/>
              </a:rPr>
              <a:t> or </a:t>
            </a:r>
            <a:r>
              <a:rPr lang="en-US" sz="2200" b="1" i="0" dirty="0">
                <a:effectLst/>
                <a:latin typeface="Lato Extended"/>
              </a:rPr>
              <a:t>data types</a:t>
            </a:r>
            <a:r>
              <a:rPr lang="en-US" sz="2200" b="0" i="0" dirty="0">
                <a:effectLst/>
                <a:latin typeface="Lato Extended"/>
              </a:rPr>
              <a:t>.</a:t>
            </a:r>
          </a:p>
          <a:p>
            <a:pPr marL="0" indent="0">
              <a:buNone/>
            </a:pPr>
            <a:endParaRPr lang="en-US" sz="2200" b="0" i="0" dirty="0">
              <a:effectLst/>
              <a:latin typeface="Lato Extended"/>
            </a:endParaRPr>
          </a:p>
          <a:p>
            <a:r>
              <a:rPr lang="en-US" sz="2200" b="0" i="0" dirty="0">
                <a:effectLst/>
                <a:latin typeface="Lato Extended"/>
              </a:rPr>
              <a:t>In the domain mode, attributes should be data types generally where the types are very common: Boolean, Date, Number, String/text, time. </a:t>
            </a:r>
          </a:p>
          <a:p>
            <a:pPr marL="0" indent="0">
              <a:buNone/>
            </a:pPr>
            <a:endParaRPr lang="en-US" sz="2200" b="0" i="0" dirty="0">
              <a:effectLst/>
              <a:latin typeface="Lato Extended"/>
            </a:endParaRPr>
          </a:p>
          <a:p>
            <a:r>
              <a:rPr lang="en-US" sz="2200" b="0" i="0" dirty="0">
                <a:effectLst/>
                <a:latin typeface="Lato Extended"/>
              </a:rPr>
              <a:t>Other common types are: Address, color, phone number, SS#, UPC, SKU, ZIP, enumerated types. </a:t>
            </a:r>
          </a:p>
          <a:p>
            <a:endParaRPr lang="en-US" sz="2200" b="0" i="0" dirty="0">
              <a:effectLst/>
              <a:latin typeface="Lato Extended"/>
            </a:endParaRPr>
          </a:p>
          <a:p>
            <a:pPr algn="l"/>
            <a:r>
              <a:rPr lang="en-US" sz="2200" b="1" i="1" dirty="0">
                <a:solidFill>
                  <a:schemeClr val="accent2"/>
                </a:solidFill>
                <a:effectLst/>
                <a:latin typeface="Lato Extended"/>
              </a:rPr>
              <a:t>Tip 1</a:t>
            </a:r>
            <a:r>
              <a:rPr lang="en-US" sz="2200" b="1" i="1" dirty="0">
                <a:solidFill>
                  <a:srgbClr val="2D3B45"/>
                </a:solidFill>
                <a:effectLst/>
                <a:latin typeface="Lato Extended"/>
              </a:rPr>
              <a:t>:  </a:t>
            </a:r>
            <a:r>
              <a:rPr lang="en-US" sz="2200" b="0" i="0" dirty="0">
                <a:solidFill>
                  <a:srgbClr val="2D3B45"/>
                </a:solidFill>
                <a:effectLst/>
                <a:latin typeface="Lato Extended"/>
              </a:rPr>
              <a:t>Stick to simple types.</a:t>
            </a:r>
          </a:p>
          <a:p>
            <a:pPr algn="l"/>
            <a:r>
              <a:rPr lang="en-US" sz="2200" b="1" i="1" dirty="0">
                <a:solidFill>
                  <a:schemeClr val="accent2"/>
                </a:solidFill>
                <a:effectLst/>
                <a:latin typeface="Lato Extended"/>
              </a:rPr>
              <a:t>Tip 2</a:t>
            </a:r>
            <a:r>
              <a:rPr lang="en-US" sz="2200" b="1" i="1" dirty="0">
                <a:solidFill>
                  <a:srgbClr val="2D3B45"/>
                </a:solidFill>
                <a:effectLst/>
                <a:latin typeface="Lato Extended"/>
              </a:rPr>
              <a:t>:  </a:t>
            </a:r>
            <a:r>
              <a:rPr lang="en-US" sz="2200" b="0" i="0" dirty="0">
                <a:solidFill>
                  <a:srgbClr val="2D3B45"/>
                </a:solidFill>
                <a:effectLst/>
                <a:latin typeface="Lato Extended"/>
              </a:rPr>
              <a:t>If in doubt, define something as a </a:t>
            </a:r>
            <a:r>
              <a:rPr lang="en-US" sz="2200" b="1" i="0" dirty="0">
                <a:solidFill>
                  <a:srgbClr val="34495E"/>
                </a:solidFill>
                <a:effectLst/>
                <a:latin typeface="Lato Extended"/>
              </a:rPr>
              <a:t>concept</a:t>
            </a:r>
            <a:r>
              <a:rPr lang="en-US" sz="2200" b="0" i="0" dirty="0">
                <a:solidFill>
                  <a:srgbClr val="2D3B45"/>
                </a:solidFill>
                <a:effectLst/>
                <a:latin typeface="Lato Extended"/>
              </a:rPr>
              <a:t>, rather than an attribute.</a:t>
            </a:r>
          </a:p>
          <a:p>
            <a:endParaRPr lang="en-US" sz="2200" dirty="0"/>
          </a:p>
        </p:txBody>
      </p:sp>
      <p:sp>
        <p:nvSpPr>
          <p:cNvPr id="4" name="Slide Number Placeholder 3">
            <a:extLst>
              <a:ext uri="{FF2B5EF4-FFF2-40B4-BE49-F238E27FC236}">
                <a16:creationId xmlns:a16="http://schemas.microsoft.com/office/drawing/2014/main" id="{0F483E94-2C38-0D74-AD15-DF1A758C4D4E}"/>
              </a:ext>
            </a:extLst>
          </p:cNvPr>
          <p:cNvSpPr>
            <a:spLocks noGrp="1"/>
          </p:cNvSpPr>
          <p:nvPr>
            <p:ph type="sldNum" sz="quarter" idx="12"/>
          </p:nvPr>
        </p:nvSpPr>
        <p:spPr/>
        <p:txBody>
          <a:bodyPr/>
          <a:lstStyle/>
          <a:p>
            <a:fld id="{7DF6DEEC-D04A-4FF0-9A08-7D39859C24F4}" type="slidenum">
              <a:rPr lang="en-US" smtClean="0"/>
              <a:t>18</a:t>
            </a:fld>
            <a:endParaRPr lang="en-US"/>
          </a:p>
        </p:txBody>
      </p:sp>
    </p:spTree>
    <p:extLst>
      <p:ext uri="{BB962C8B-B14F-4D97-AF65-F5344CB8AC3E}">
        <p14:creationId xmlns:p14="http://schemas.microsoft.com/office/powerpoint/2010/main" val="62657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5436E-C2A1-7F45-D2B4-8586FBC7C4CD}"/>
              </a:ext>
            </a:extLst>
          </p:cNvPr>
          <p:cNvSpPr>
            <a:spLocks noGrp="1"/>
          </p:cNvSpPr>
          <p:nvPr>
            <p:ph type="title"/>
          </p:nvPr>
        </p:nvSpPr>
        <p:spPr>
          <a:xfrm>
            <a:off x="795528" y="386930"/>
            <a:ext cx="10141799" cy="1300554"/>
          </a:xfrm>
        </p:spPr>
        <p:txBody>
          <a:bodyPr anchor="b">
            <a:normAutofit/>
          </a:bodyPr>
          <a:lstStyle/>
          <a:p>
            <a:r>
              <a:rPr lang="en-US" sz="4800" dirty="0"/>
              <a:t>Example 1:</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98E2C8-AA68-4DA1-5701-8D2ADA10C094}"/>
              </a:ext>
            </a:extLst>
          </p:cNvPr>
          <p:cNvPicPr>
            <a:picLocks noChangeAspect="1"/>
          </p:cNvPicPr>
          <p:nvPr/>
        </p:nvPicPr>
        <p:blipFill>
          <a:blip r:embed="rId2"/>
          <a:stretch>
            <a:fillRect/>
          </a:stretch>
        </p:blipFill>
        <p:spPr>
          <a:xfrm>
            <a:off x="415358" y="2845201"/>
            <a:ext cx="5680641" cy="2983746"/>
          </a:xfrm>
          <a:prstGeom prst="rect">
            <a:avLst/>
          </a:prstGeom>
        </p:spPr>
      </p:pic>
      <p:sp>
        <p:nvSpPr>
          <p:cNvPr id="3" name="Content Placeholder 2">
            <a:extLst>
              <a:ext uri="{FF2B5EF4-FFF2-40B4-BE49-F238E27FC236}">
                <a16:creationId xmlns:a16="http://schemas.microsoft.com/office/drawing/2014/main" id="{722C56E8-52C8-83D4-A8D5-5F3262201E02}"/>
              </a:ext>
            </a:extLst>
          </p:cNvPr>
          <p:cNvSpPr>
            <a:spLocks noGrp="1"/>
          </p:cNvSpPr>
          <p:nvPr>
            <p:ph idx="1"/>
          </p:nvPr>
        </p:nvSpPr>
        <p:spPr>
          <a:xfrm>
            <a:off x="6096000" y="2599509"/>
            <a:ext cx="5116643" cy="3639450"/>
          </a:xfrm>
        </p:spPr>
        <p:txBody>
          <a:bodyPr anchor="ctr">
            <a:normAutofit/>
          </a:bodyPr>
          <a:lstStyle/>
          <a:p>
            <a:pPr marL="0" indent="0" algn="just">
              <a:buNone/>
            </a:pPr>
            <a:r>
              <a:rPr lang="en-US" sz="2500" b="0" i="0" dirty="0">
                <a:effectLst/>
                <a:latin typeface="Lato Extended"/>
              </a:rPr>
              <a:t>Register is a complex concept, not a simple one. If you want to relate the Cashier to Register, it is advisable to relate the two concepts through an association rather than having Register an attribute in the class Cashier. </a:t>
            </a:r>
            <a:endParaRPr lang="en-US" sz="2500" dirty="0"/>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D0ACC53-9083-FC26-3E60-06BFD6B2DABB}"/>
              </a:ext>
            </a:extLst>
          </p:cNvPr>
          <p:cNvSpPr>
            <a:spLocks noGrp="1"/>
          </p:cNvSpPr>
          <p:nvPr>
            <p:ph type="sldNum" sz="quarter" idx="12"/>
          </p:nvPr>
        </p:nvSpPr>
        <p:spPr/>
        <p:txBody>
          <a:bodyPr/>
          <a:lstStyle/>
          <a:p>
            <a:fld id="{7DF6DEEC-D04A-4FF0-9A08-7D39859C24F4}" type="slidenum">
              <a:rPr lang="en-US" smtClean="0"/>
              <a:t>19</a:t>
            </a:fld>
            <a:endParaRPr lang="en-US"/>
          </a:p>
        </p:txBody>
      </p:sp>
    </p:spTree>
    <p:extLst>
      <p:ext uri="{BB962C8B-B14F-4D97-AF65-F5344CB8AC3E}">
        <p14:creationId xmlns:p14="http://schemas.microsoft.com/office/powerpoint/2010/main" val="374571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49A3347-8576-FA16-4B27-35AF1FDC98D0}"/>
              </a:ext>
            </a:extLst>
          </p:cNvPr>
          <p:cNvSpPr>
            <a:spLocks noGrp="1"/>
          </p:cNvSpPr>
          <p:nvPr>
            <p:ph type="title"/>
          </p:nvPr>
        </p:nvSpPr>
        <p:spPr>
          <a:xfrm>
            <a:off x="1069848" y="484632"/>
            <a:ext cx="10058400" cy="1609344"/>
          </a:xfrm>
        </p:spPr>
        <p:txBody>
          <a:bodyPr>
            <a:normAutofit/>
          </a:bodyPr>
          <a:lstStyle/>
          <a:p>
            <a:r>
              <a:rPr lang="en-US" dirty="0"/>
              <a:t>Lesson plan</a:t>
            </a:r>
          </a:p>
        </p:txBody>
      </p:sp>
      <p:sp>
        <p:nvSpPr>
          <p:cNvPr id="3" name="Content Placeholder 2">
            <a:extLst>
              <a:ext uri="{FF2B5EF4-FFF2-40B4-BE49-F238E27FC236}">
                <a16:creationId xmlns:a16="http://schemas.microsoft.com/office/drawing/2014/main" id="{84BD7749-20C1-909A-BE69-465D4AE59EE8}"/>
              </a:ext>
            </a:extLst>
          </p:cNvPr>
          <p:cNvSpPr>
            <a:spLocks noGrp="1"/>
          </p:cNvSpPr>
          <p:nvPr>
            <p:ph idx="1"/>
          </p:nvPr>
        </p:nvSpPr>
        <p:spPr>
          <a:xfrm>
            <a:off x="1069848" y="2320412"/>
            <a:ext cx="10879674" cy="4366469"/>
          </a:xfrm>
        </p:spPr>
        <p:txBody>
          <a:bodyPr>
            <a:normAutofit/>
          </a:bodyPr>
          <a:lstStyle/>
          <a:p>
            <a:r>
              <a:rPr lang="en-US" dirty="0"/>
              <a:t>How to Construct Domain Model from Use Cases.</a:t>
            </a:r>
          </a:p>
          <a:p>
            <a:pPr marL="0" indent="0">
              <a:buNone/>
            </a:pPr>
            <a:endParaRPr lang="en-US" dirty="0"/>
          </a:p>
          <a:p>
            <a:pPr lvl="1"/>
            <a:r>
              <a:rPr lang="en-US" dirty="0"/>
              <a:t>Identifying Domain Classes</a:t>
            </a:r>
          </a:p>
          <a:p>
            <a:pPr lvl="1"/>
            <a:r>
              <a:rPr lang="en-US" dirty="0"/>
              <a:t>Identifying Attributes</a:t>
            </a:r>
          </a:p>
          <a:p>
            <a:pPr lvl="1"/>
            <a:r>
              <a:rPr lang="en-US" dirty="0"/>
              <a:t>Identifying Associations</a:t>
            </a:r>
          </a:p>
          <a:p>
            <a:pPr lvl="2"/>
            <a:r>
              <a:rPr lang="en-US" dirty="0"/>
              <a:t>Generalizations</a:t>
            </a:r>
          </a:p>
          <a:p>
            <a:pPr lvl="2"/>
            <a:r>
              <a:rPr lang="en-US" dirty="0"/>
              <a:t>Association Classes</a:t>
            </a:r>
          </a:p>
          <a:p>
            <a:pPr lvl="2"/>
            <a:r>
              <a:rPr lang="en-US" dirty="0"/>
              <a:t>Composition / Aggregation</a:t>
            </a:r>
          </a:p>
          <a:p>
            <a:pPr lvl="2"/>
            <a:endParaRPr lang="en-US" dirty="0"/>
          </a:p>
          <a:p>
            <a:pPr lvl="1"/>
            <a:endParaRPr lang="en-US" dirty="0"/>
          </a:p>
          <a:p>
            <a:endParaRPr lang="en-US" dirty="0"/>
          </a:p>
          <a:p>
            <a:endParaRPr lang="en-US" dirty="0"/>
          </a:p>
          <a:p>
            <a:endParaRPr lang="en-US"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C70DE7D-4BAE-F41A-DF31-318F363A90B4}"/>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a:p>
        </p:txBody>
      </p:sp>
    </p:spTree>
    <p:extLst>
      <p:ext uri="{BB962C8B-B14F-4D97-AF65-F5344CB8AC3E}">
        <p14:creationId xmlns:p14="http://schemas.microsoft.com/office/powerpoint/2010/main" val="381904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D037-17B5-ADB2-D85F-F49F74D30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692F4-2924-FD0E-C81A-AE64B8251169}"/>
              </a:ext>
            </a:extLst>
          </p:cNvPr>
          <p:cNvSpPr>
            <a:spLocks noGrp="1"/>
          </p:cNvSpPr>
          <p:nvPr>
            <p:ph type="title"/>
          </p:nvPr>
        </p:nvSpPr>
        <p:spPr>
          <a:xfrm>
            <a:off x="795528" y="386930"/>
            <a:ext cx="10141799" cy="1300554"/>
          </a:xfrm>
        </p:spPr>
        <p:txBody>
          <a:bodyPr anchor="b">
            <a:normAutofit/>
          </a:bodyPr>
          <a:lstStyle/>
          <a:p>
            <a:r>
              <a:rPr lang="en-US" sz="4800" dirty="0"/>
              <a:t>Example 2:</a:t>
            </a:r>
          </a:p>
        </p:txBody>
      </p:sp>
      <p:sp>
        <p:nvSpPr>
          <p:cNvPr id="3" name="Content Placeholder 2">
            <a:extLst>
              <a:ext uri="{FF2B5EF4-FFF2-40B4-BE49-F238E27FC236}">
                <a16:creationId xmlns:a16="http://schemas.microsoft.com/office/drawing/2014/main" id="{D8954EC3-29BC-DE09-6BC1-73AD5DC04F0E}"/>
              </a:ext>
            </a:extLst>
          </p:cNvPr>
          <p:cNvSpPr>
            <a:spLocks noGrp="1"/>
          </p:cNvSpPr>
          <p:nvPr>
            <p:ph idx="1"/>
          </p:nvPr>
        </p:nvSpPr>
        <p:spPr>
          <a:xfrm>
            <a:off x="6590676" y="2346459"/>
            <a:ext cx="5116643" cy="3639450"/>
          </a:xfrm>
        </p:spPr>
        <p:txBody>
          <a:bodyPr anchor="ctr">
            <a:normAutofit lnSpcReduction="10000"/>
          </a:bodyPr>
          <a:lstStyle/>
          <a:p>
            <a:pPr marL="0" indent="0" algn="just">
              <a:buNone/>
            </a:pPr>
            <a:r>
              <a:rPr lang="en-US" sz="2500" b="0" i="0" dirty="0">
                <a:solidFill>
                  <a:srgbClr val="2D3B45"/>
                </a:solidFill>
                <a:effectLst/>
                <a:latin typeface="Lato Extended"/>
              </a:rPr>
              <a:t>Here is another example of wrongly representing complex domain concepts as attributes. Again, you want to use associations.  </a:t>
            </a:r>
          </a:p>
          <a:p>
            <a:pPr marL="0" indent="0" algn="just">
              <a:buNone/>
            </a:pPr>
            <a:r>
              <a:rPr lang="en-US" sz="2500" b="0" i="0" dirty="0">
                <a:solidFill>
                  <a:srgbClr val="2D3B45"/>
                </a:solidFill>
                <a:effectLst/>
                <a:latin typeface="Lato Extended"/>
              </a:rPr>
              <a:t>In this example, the airport "destination" is not just a string. It is much more complex, therefore a flight should be related to the airport via an </a:t>
            </a:r>
            <a:r>
              <a:rPr lang="en-US" sz="2500" b="1" i="0" dirty="0">
                <a:solidFill>
                  <a:srgbClr val="2D3B45"/>
                </a:solidFill>
                <a:effectLst/>
                <a:latin typeface="Lato Extended"/>
              </a:rPr>
              <a:t>association</a:t>
            </a:r>
            <a:r>
              <a:rPr lang="en-US" sz="2500" b="0" i="0" dirty="0">
                <a:solidFill>
                  <a:srgbClr val="2D3B45"/>
                </a:solidFill>
                <a:effectLst/>
                <a:latin typeface="Lato Extended"/>
              </a:rPr>
              <a:t>. </a:t>
            </a:r>
            <a:endParaRPr lang="en-US" sz="2500" dirty="0"/>
          </a:p>
        </p:txBody>
      </p:sp>
      <p:pic>
        <p:nvPicPr>
          <p:cNvPr id="4" name="Content Placeholder 4">
            <a:extLst>
              <a:ext uri="{FF2B5EF4-FFF2-40B4-BE49-F238E27FC236}">
                <a16:creationId xmlns:a16="http://schemas.microsoft.com/office/drawing/2014/main" id="{5A489098-8237-5B9E-72A6-1B0B79F6E440}"/>
              </a:ext>
            </a:extLst>
          </p:cNvPr>
          <p:cNvPicPr>
            <a:picLocks noChangeAspect="1"/>
          </p:cNvPicPr>
          <p:nvPr/>
        </p:nvPicPr>
        <p:blipFill>
          <a:blip r:embed="rId2"/>
          <a:stretch>
            <a:fillRect/>
          </a:stretch>
        </p:blipFill>
        <p:spPr>
          <a:xfrm>
            <a:off x="254556" y="2819337"/>
            <a:ext cx="6081287" cy="2453853"/>
          </a:xfrm>
          <a:prstGeom prst="rect">
            <a:avLst/>
          </a:prstGeom>
        </p:spPr>
      </p:pic>
      <p:sp>
        <p:nvSpPr>
          <p:cNvPr id="7" name="Slide Number Placeholder 6">
            <a:extLst>
              <a:ext uri="{FF2B5EF4-FFF2-40B4-BE49-F238E27FC236}">
                <a16:creationId xmlns:a16="http://schemas.microsoft.com/office/drawing/2014/main" id="{DB70111E-F1B7-D47F-27C4-B42F76D2EEF8}"/>
              </a:ext>
            </a:extLst>
          </p:cNvPr>
          <p:cNvSpPr>
            <a:spLocks noGrp="1"/>
          </p:cNvSpPr>
          <p:nvPr>
            <p:ph type="sldNum" sz="quarter" idx="12"/>
          </p:nvPr>
        </p:nvSpPr>
        <p:spPr/>
        <p:txBody>
          <a:bodyPr/>
          <a:lstStyle/>
          <a:p>
            <a:fld id="{7DF6DEEC-D04A-4FF0-9A08-7D39859C24F4}" type="slidenum">
              <a:rPr lang="en-US" smtClean="0"/>
              <a:t>20</a:t>
            </a:fld>
            <a:endParaRPr lang="en-US"/>
          </a:p>
        </p:txBody>
      </p:sp>
    </p:spTree>
    <p:extLst>
      <p:ext uri="{BB962C8B-B14F-4D97-AF65-F5344CB8AC3E}">
        <p14:creationId xmlns:p14="http://schemas.microsoft.com/office/powerpoint/2010/main" val="157693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2520" name="Group 832519">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32521" name="Rectangle 832520">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522" name="Rectangle 832521">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523" name="Rectangle 832522">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2514" name="Rectangle 2"/>
          <p:cNvSpPr>
            <a:spLocks noGrp="1" noChangeArrowheads="1"/>
          </p:cNvSpPr>
          <p:nvPr>
            <p:ph type="title"/>
          </p:nvPr>
        </p:nvSpPr>
        <p:spPr>
          <a:xfrm>
            <a:off x="876691" y="301843"/>
            <a:ext cx="10477109" cy="1003532"/>
          </a:xfrm>
        </p:spPr>
        <p:txBody>
          <a:bodyPr anchor="ctr">
            <a:normAutofit/>
          </a:bodyPr>
          <a:lstStyle/>
          <a:p>
            <a:pPr defTabSz="812800"/>
            <a:r>
              <a:rPr lang="en-US" sz="3200">
                <a:solidFill>
                  <a:srgbClr val="FFFFFF"/>
                </a:solidFill>
              </a:rPr>
              <a:t>Attributes vs. Concepts</a:t>
            </a:r>
          </a:p>
        </p:txBody>
      </p:sp>
      <p:sp>
        <p:nvSpPr>
          <p:cNvPr id="832515" name="Rectangle 3"/>
          <p:cNvSpPr>
            <a:spLocks noGrp="1" noChangeArrowheads="1"/>
          </p:cNvSpPr>
          <p:nvPr>
            <p:ph type="body" idx="1"/>
          </p:nvPr>
        </p:nvSpPr>
        <p:spPr>
          <a:xfrm>
            <a:off x="479686" y="2308124"/>
            <a:ext cx="10874114" cy="3673576"/>
          </a:xfrm>
        </p:spPr>
        <p:txBody>
          <a:bodyPr>
            <a:normAutofit/>
          </a:bodyPr>
          <a:lstStyle/>
          <a:p>
            <a:pPr marL="304800" indent="-304800" defTabSz="812800"/>
            <a:r>
              <a:rPr lang="en-US" dirty="0"/>
              <a:t>Does it make sense to distinguish between two separate instances of a </a:t>
            </a:r>
            <a:r>
              <a:rPr lang="en-US" i="1" dirty="0"/>
              <a:t>Person</a:t>
            </a:r>
            <a:r>
              <a:rPr lang="en-US" dirty="0"/>
              <a:t> whose names are John Doe?</a:t>
            </a:r>
          </a:p>
          <a:p>
            <a:pPr marL="304800" indent="-304800" defTabSz="812800"/>
            <a:r>
              <a:rPr lang="en-US" dirty="0"/>
              <a:t>In attributes, identity is determined by the value</a:t>
            </a:r>
          </a:p>
          <a:p>
            <a:pPr marL="0" indent="0" defTabSz="812800">
              <a:buNone/>
            </a:pPr>
            <a:endParaRPr lang="en-US" dirty="0"/>
          </a:p>
          <a:p>
            <a:pPr marL="304800" indent="-304800" defTabSz="812800"/>
            <a:r>
              <a:rPr lang="en-US" b="1" dirty="0"/>
              <a:t>Tip:</a:t>
            </a:r>
            <a:r>
              <a:rPr lang="en-US" dirty="0"/>
              <a:t> </a:t>
            </a:r>
          </a:p>
          <a:p>
            <a:pPr marL="660400" lvl="1" indent="-254000" defTabSz="812800"/>
            <a:r>
              <a:rPr lang="en-US" sz="2800" dirty="0"/>
              <a:t>Stick to simple types</a:t>
            </a:r>
          </a:p>
          <a:p>
            <a:pPr marL="660400" lvl="1" indent="-254000" defTabSz="812800"/>
            <a:r>
              <a:rPr lang="en-US" sz="2800" dirty="0"/>
              <a:t>If in doubt, define something as concept, rather than attribute</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A1A75940-E6C9-4DCD-8AA6-0EF773D9542F}" type="slidenum">
              <a:rPr lang="de-DE">
                <a:solidFill>
                  <a:schemeClr val="tx1">
                    <a:lumMod val="50000"/>
                    <a:lumOff val="50000"/>
                  </a:schemeClr>
                </a:solidFill>
              </a:rPr>
              <a:pPr>
                <a:spcAft>
                  <a:spcPts val="600"/>
                </a:spcAft>
              </a:pPr>
              <a:t>21</a:t>
            </a:fld>
            <a:endParaRPr lang="de-DE">
              <a:solidFill>
                <a:schemeClr val="tx1">
                  <a:lumMod val="50000"/>
                  <a:lumOff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4921FC-F149-4785-D71F-ABA4DE034117}"/>
            </a:ext>
          </a:extLst>
        </p:cNvPr>
        <p:cNvGrpSpPr/>
        <p:nvPr/>
      </p:nvGrpSpPr>
      <p:grpSpPr>
        <a:xfrm>
          <a:off x="0" y="0"/>
          <a:ext cx="0" cy="0"/>
          <a:chOff x="0" y="0"/>
          <a:chExt cx="0" cy="0"/>
        </a:xfrm>
      </p:grpSpPr>
      <p:sp useBgFill="1">
        <p:nvSpPr>
          <p:cNvPr id="683029" name="Rectangle 683028">
            <a:extLst>
              <a:ext uri="{FF2B5EF4-FFF2-40B4-BE49-F238E27FC236}">
                <a16:creationId xmlns:a16="http://schemas.microsoft.com/office/drawing/2014/main" id="{997C4CEE-6194-67F0-EDC1-DD5DF9EBF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10" name="Rectangle 2">
            <a:extLst>
              <a:ext uri="{FF2B5EF4-FFF2-40B4-BE49-F238E27FC236}">
                <a16:creationId xmlns:a16="http://schemas.microsoft.com/office/drawing/2014/main" id="{71F968E9-AE4D-B784-6CB8-A52A7EAF736F}"/>
              </a:ext>
            </a:extLst>
          </p:cNvPr>
          <p:cNvSpPr>
            <a:spLocks noGrp="1" noChangeArrowheads="1"/>
          </p:cNvSpPr>
          <p:nvPr>
            <p:ph type="title"/>
          </p:nvPr>
        </p:nvSpPr>
        <p:spPr>
          <a:xfrm>
            <a:off x="808638" y="386930"/>
            <a:ext cx="9236700" cy="1188950"/>
          </a:xfrm>
        </p:spPr>
        <p:txBody>
          <a:bodyPr anchor="b">
            <a:normAutofit/>
          </a:bodyPr>
          <a:lstStyle/>
          <a:p>
            <a:r>
              <a:rPr lang="en-US" sz="4600"/>
              <a:t>How to Construct a Domain Model?</a:t>
            </a:r>
          </a:p>
        </p:txBody>
      </p:sp>
      <p:grpSp>
        <p:nvGrpSpPr>
          <p:cNvPr id="683031" name="Group 683030">
            <a:extLst>
              <a:ext uri="{FF2B5EF4-FFF2-40B4-BE49-F238E27FC236}">
                <a16:creationId xmlns:a16="http://schemas.microsoft.com/office/drawing/2014/main" id="{475BD21C-6800-C117-57CB-10CC21ABF3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683032" name="Rectangle 683031">
              <a:extLst>
                <a:ext uri="{FF2B5EF4-FFF2-40B4-BE49-F238E27FC236}">
                  <a16:creationId xmlns:a16="http://schemas.microsoft.com/office/drawing/2014/main" id="{0AE65382-70F3-9A99-EB2E-AFEEEF0A8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33" name="Rectangle 683032">
              <a:extLst>
                <a:ext uri="{FF2B5EF4-FFF2-40B4-BE49-F238E27FC236}">
                  <a16:creationId xmlns:a16="http://schemas.microsoft.com/office/drawing/2014/main" id="{9AB671CA-6A87-295C-04EA-4D2AD4983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3035" name="Rectangle 683034">
            <a:extLst>
              <a:ext uri="{FF2B5EF4-FFF2-40B4-BE49-F238E27FC236}">
                <a16:creationId xmlns:a16="http://schemas.microsoft.com/office/drawing/2014/main" id="{B26372CD-326E-4746-5709-48021A39E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016" name="Rectangle 8">
            <a:extLst>
              <a:ext uri="{FF2B5EF4-FFF2-40B4-BE49-F238E27FC236}">
                <a16:creationId xmlns:a16="http://schemas.microsoft.com/office/drawing/2014/main" id="{72A40998-C8ED-0B8B-C016-7C3ECC664B5F}"/>
              </a:ext>
            </a:extLst>
          </p:cNvPr>
          <p:cNvSpPr>
            <a:spLocks noGrp="1" noChangeArrowheads="1"/>
          </p:cNvSpPr>
          <p:nvPr>
            <p:ph type="body" idx="1"/>
          </p:nvPr>
        </p:nvSpPr>
        <p:spPr>
          <a:xfrm>
            <a:off x="793660" y="2599509"/>
            <a:ext cx="10143668" cy="3435531"/>
          </a:xfrm>
        </p:spPr>
        <p:txBody>
          <a:bodyPr anchor="ctr">
            <a:normAutofit/>
          </a:bodyPr>
          <a:lstStyle/>
          <a:p>
            <a:r>
              <a:rPr lang="en-US" altLang="en-US" sz="4000" dirty="0"/>
              <a:t>1- We must identify classes</a:t>
            </a:r>
          </a:p>
          <a:p>
            <a:r>
              <a:rPr lang="en-US" altLang="en-US" sz="4000" dirty="0"/>
              <a:t>2- We must identify Attributes</a:t>
            </a:r>
          </a:p>
          <a:p>
            <a:r>
              <a:rPr lang="en-US" altLang="en-US" sz="4000" dirty="0">
                <a:solidFill>
                  <a:srgbClr val="FF0000"/>
                </a:solidFill>
              </a:rPr>
              <a:t>3- We must identify Associations</a:t>
            </a:r>
          </a:p>
          <a:p>
            <a:pPr marL="457200" lvl="1" indent="0">
              <a:buNone/>
            </a:pPr>
            <a:endParaRPr lang="en-US" altLang="en-US" dirty="0"/>
          </a:p>
        </p:txBody>
      </p:sp>
      <p:sp>
        <p:nvSpPr>
          <p:cNvPr id="4" name="Slide Number Placeholder 3">
            <a:extLst>
              <a:ext uri="{FF2B5EF4-FFF2-40B4-BE49-F238E27FC236}">
                <a16:creationId xmlns:a16="http://schemas.microsoft.com/office/drawing/2014/main" id="{97C6C33F-60DB-ADE9-43D9-54D4162C4CC3}"/>
              </a:ext>
            </a:extLst>
          </p:cNvPr>
          <p:cNvSpPr>
            <a:spLocks noGrp="1"/>
          </p:cNvSpPr>
          <p:nvPr>
            <p:ph type="sldNum" sz="quarter" idx="10"/>
          </p:nvPr>
        </p:nvSpPr>
        <p:spPr>
          <a:xfrm>
            <a:off x="8610600" y="649224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605FD109-E764-47CB-BA1F-DE10B4912347}"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22</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59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9694" name="Rectangle 839693">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39696" name="Rectangle 839695">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9698" name="Rectangle 839697">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682" name="Rectangle 2"/>
          <p:cNvSpPr>
            <a:spLocks noGrp="1" noChangeArrowheads="1"/>
          </p:cNvSpPr>
          <p:nvPr>
            <p:ph type="title"/>
          </p:nvPr>
        </p:nvSpPr>
        <p:spPr>
          <a:xfrm>
            <a:off x="1115568" y="548640"/>
            <a:ext cx="10168128" cy="1179576"/>
          </a:xfrm>
        </p:spPr>
        <p:txBody>
          <a:bodyPr>
            <a:normAutofit/>
          </a:bodyPr>
          <a:lstStyle/>
          <a:p>
            <a:pPr defTabSz="812800"/>
            <a:r>
              <a:rPr lang="en-US" sz="4000"/>
              <a:t>Association</a:t>
            </a:r>
          </a:p>
        </p:txBody>
      </p:sp>
      <p:sp>
        <p:nvSpPr>
          <p:cNvPr id="839700" name="Rectangle 839699">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39683" name="Rectangle 3"/>
          <p:cNvSpPr>
            <a:spLocks noChangeArrowheads="1"/>
          </p:cNvSpPr>
          <p:nvPr/>
        </p:nvSpPr>
        <p:spPr>
          <a:xfrm>
            <a:off x="1115568" y="2269730"/>
            <a:ext cx="10501809" cy="3549711"/>
          </a:xfrm>
          <a:prstGeom prst="rect">
            <a:avLst/>
          </a:prstGeom>
        </p:spPr>
        <p:txBody>
          <a:bodyPr/>
          <a:lstStyle/>
          <a:p>
            <a:pPr marL="246888" indent="-246888" defTabSz="658368">
              <a:spcAft>
                <a:spcPts val="600"/>
              </a:spcAft>
            </a:pPr>
            <a:r>
              <a:rPr lang="en-US" sz="2592" kern="1200" dirty="0">
                <a:solidFill>
                  <a:schemeClr val="tx1"/>
                </a:solidFill>
                <a:latin typeface="+mn-lt"/>
                <a:ea typeface="+mn-ea"/>
                <a:cs typeface="+mn-cs"/>
              </a:rPr>
              <a:t>An </a:t>
            </a:r>
            <a:r>
              <a:rPr lang="en-US" sz="2592" i="1" kern="1200" dirty="0">
                <a:solidFill>
                  <a:schemeClr val="tx1"/>
                </a:solidFill>
                <a:latin typeface="+mn-lt"/>
                <a:ea typeface="+mn-ea"/>
                <a:cs typeface="+mn-cs"/>
              </a:rPr>
              <a:t>association</a:t>
            </a:r>
            <a:r>
              <a:rPr lang="en-US" sz="2592" kern="1200" dirty="0">
                <a:solidFill>
                  <a:schemeClr val="tx1"/>
                </a:solidFill>
                <a:latin typeface="+mn-lt"/>
                <a:ea typeface="+mn-ea"/>
                <a:cs typeface="+mn-cs"/>
              </a:rPr>
              <a:t> is a relationship between concepts that indicates some meaningful and interesting connection</a:t>
            </a:r>
            <a:endParaRPr lang="en-US" sz="3200" dirty="0"/>
          </a:p>
        </p:txBody>
      </p:sp>
      <p:sp>
        <p:nvSpPr>
          <p:cNvPr id="839684" name="Rectangle 4"/>
          <p:cNvSpPr>
            <a:spLocks noChangeArrowheads="1"/>
          </p:cNvSpPr>
          <p:nvPr/>
        </p:nvSpPr>
        <p:spPr bwMode="auto">
          <a:xfrm>
            <a:off x="4358082" y="4556774"/>
            <a:ext cx="909120" cy="279729"/>
          </a:xfrm>
          <a:prstGeom prst="rect">
            <a:avLst/>
          </a:prstGeom>
          <a:noFill/>
          <a:ln w="9525">
            <a:solidFill>
              <a:schemeClr val="tx1"/>
            </a:solidFill>
            <a:miter lim="800000"/>
            <a:headEnd/>
            <a:tailEnd/>
          </a:ln>
          <a:effectLst/>
        </p:spPr>
        <p:txBody>
          <a:bodyPr wrap="none" lIns="102870" tIns="51435" rIns="102870" bIns="51435" anchor="ctr"/>
          <a:lstStyle/>
          <a:p>
            <a:pPr defTabSz="833247">
              <a:spcAft>
                <a:spcPts val="600"/>
              </a:spcAft>
            </a:pPr>
            <a:r>
              <a:rPr lang="en-US" sz="1458" kern="1200">
                <a:solidFill>
                  <a:schemeClr val="tx1"/>
                </a:solidFill>
                <a:latin typeface="Tahoma" pitchFamily="34" charset="0"/>
                <a:ea typeface="+mn-ea"/>
                <a:cs typeface="+mn-cs"/>
              </a:rPr>
              <a:t>Register</a:t>
            </a:r>
            <a:endParaRPr lang="en-US">
              <a:latin typeface="Tahoma" pitchFamily="34" charset="0"/>
            </a:endParaRPr>
          </a:p>
        </p:txBody>
      </p:sp>
      <p:sp>
        <p:nvSpPr>
          <p:cNvPr id="839685" name="Rectangle 5"/>
          <p:cNvSpPr>
            <a:spLocks noChangeArrowheads="1"/>
          </p:cNvSpPr>
          <p:nvPr/>
        </p:nvSpPr>
        <p:spPr bwMode="auto">
          <a:xfrm>
            <a:off x="6945577" y="4556774"/>
            <a:ext cx="909120" cy="279729"/>
          </a:xfrm>
          <a:prstGeom prst="rect">
            <a:avLst/>
          </a:prstGeom>
          <a:noFill/>
          <a:ln w="9525">
            <a:solidFill>
              <a:schemeClr val="tx1"/>
            </a:solidFill>
            <a:miter lim="800000"/>
            <a:headEnd/>
            <a:tailEnd/>
          </a:ln>
          <a:effectLst/>
        </p:spPr>
        <p:txBody>
          <a:bodyPr wrap="none" lIns="102870" tIns="51435" rIns="102870" bIns="51435" anchor="ctr"/>
          <a:lstStyle/>
          <a:p>
            <a:pPr defTabSz="833247">
              <a:spcAft>
                <a:spcPts val="600"/>
              </a:spcAft>
            </a:pPr>
            <a:r>
              <a:rPr lang="en-US" sz="1458" kern="1200">
                <a:solidFill>
                  <a:schemeClr val="tx1"/>
                </a:solidFill>
                <a:latin typeface="Tahoma" pitchFamily="34" charset="0"/>
                <a:ea typeface="+mn-ea"/>
                <a:cs typeface="+mn-cs"/>
              </a:rPr>
              <a:t>Sale</a:t>
            </a:r>
            <a:endParaRPr lang="en-US">
              <a:latin typeface="Tahoma" pitchFamily="34" charset="0"/>
            </a:endParaRPr>
          </a:p>
        </p:txBody>
      </p:sp>
      <p:sp>
        <p:nvSpPr>
          <p:cNvPr id="839686" name="Line 6"/>
          <p:cNvSpPr>
            <a:spLocks noChangeShapeType="1"/>
          </p:cNvSpPr>
          <p:nvPr/>
        </p:nvSpPr>
        <p:spPr bwMode="auto">
          <a:xfrm>
            <a:off x="5267201" y="4696639"/>
            <a:ext cx="1678375" cy="0"/>
          </a:xfrm>
          <a:prstGeom prst="line">
            <a:avLst/>
          </a:prstGeom>
          <a:noFill/>
          <a:ln w="9525">
            <a:solidFill>
              <a:schemeClr val="tx1"/>
            </a:solidFill>
            <a:miter lim="800000"/>
            <a:headEnd/>
            <a:tailEnd/>
          </a:ln>
          <a:effectLst/>
        </p:spPr>
        <p:txBody>
          <a:bodyPr wrap="none"/>
          <a:lstStyle/>
          <a:p>
            <a:endParaRPr lang="en-US"/>
          </a:p>
        </p:txBody>
      </p:sp>
      <p:sp>
        <p:nvSpPr>
          <p:cNvPr id="839687" name="Text Box 7"/>
          <p:cNvSpPr txBox="1">
            <a:spLocks noChangeArrowheads="1"/>
          </p:cNvSpPr>
          <p:nvPr/>
        </p:nvSpPr>
        <p:spPr bwMode="auto">
          <a:xfrm>
            <a:off x="5267202" y="4696640"/>
            <a:ext cx="310341" cy="328231"/>
          </a:xfrm>
          <a:prstGeom prst="rect">
            <a:avLst/>
          </a:prstGeom>
          <a:noFill/>
          <a:ln w="9525">
            <a:noFill/>
            <a:miter lim="800000"/>
            <a:headEnd/>
            <a:tailEnd/>
          </a:ln>
          <a:effectLst/>
        </p:spPr>
        <p:txBody>
          <a:bodyPr wrap="none" lIns="102870" tIns="51435" rIns="102870" bIns="51435">
            <a:spAutoFit/>
          </a:bodyPr>
          <a:lstStyle/>
          <a:p>
            <a:pPr defTabSz="833247">
              <a:spcAft>
                <a:spcPts val="600"/>
              </a:spcAft>
            </a:pPr>
            <a:r>
              <a:rPr lang="en-US" sz="1458" dirty="0">
                <a:latin typeface="Tahoma" pitchFamily="34" charset="0"/>
              </a:rPr>
              <a:t>1</a:t>
            </a:r>
            <a:endParaRPr lang="en-US" dirty="0">
              <a:latin typeface="Tahoma" pitchFamily="34" charset="0"/>
            </a:endParaRPr>
          </a:p>
        </p:txBody>
      </p:sp>
      <p:sp>
        <p:nvSpPr>
          <p:cNvPr id="839688" name="Text Box 8"/>
          <p:cNvSpPr txBox="1">
            <a:spLocks noChangeArrowheads="1"/>
          </p:cNvSpPr>
          <p:nvPr/>
        </p:nvSpPr>
        <p:spPr bwMode="auto">
          <a:xfrm>
            <a:off x="6665847" y="4696640"/>
            <a:ext cx="310341" cy="328231"/>
          </a:xfrm>
          <a:prstGeom prst="rect">
            <a:avLst/>
          </a:prstGeom>
          <a:noFill/>
          <a:ln w="9525">
            <a:noFill/>
            <a:miter lim="800000"/>
            <a:headEnd/>
            <a:tailEnd/>
          </a:ln>
          <a:effectLst/>
        </p:spPr>
        <p:txBody>
          <a:bodyPr wrap="none" lIns="102870" tIns="51435" rIns="102870" bIns="51435">
            <a:spAutoFit/>
          </a:bodyPr>
          <a:lstStyle/>
          <a:p>
            <a:pPr defTabSz="833247">
              <a:spcAft>
                <a:spcPts val="600"/>
              </a:spcAft>
            </a:pPr>
            <a:r>
              <a:rPr lang="en-US" sz="1458" kern="1200" dirty="0">
                <a:solidFill>
                  <a:schemeClr val="tx1"/>
                </a:solidFill>
                <a:latin typeface="Tahoma" pitchFamily="34" charset="0"/>
                <a:ea typeface="+mn-ea"/>
                <a:cs typeface="+mn-cs"/>
              </a:rPr>
              <a:t>*</a:t>
            </a:r>
            <a:endParaRPr lang="en-US" dirty="0">
              <a:latin typeface="Tahoma" pitchFamily="34" charset="0"/>
            </a:endParaRPr>
          </a:p>
        </p:txBody>
      </p:sp>
      <p:sp>
        <p:nvSpPr>
          <p:cNvPr id="839689" name="Text Box 9"/>
          <p:cNvSpPr txBox="1">
            <a:spLocks noChangeArrowheads="1"/>
          </p:cNvSpPr>
          <p:nvPr/>
        </p:nvSpPr>
        <p:spPr bwMode="auto">
          <a:xfrm>
            <a:off x="5420017" y="4416911"/>
            <a:ext cx="1513812" cy="328231"/>
          </a:xfrm>
          <a:prstGeom prst="rect">
            <a:avLst/>
          </a:prstGeom>
          <a:noFill/>
          <a:ln w="9525">
            <a:noFill/>
            <a:miter lim="800000"/>
            <a:headEnd/>
            <a:tailEnd/>
          </a:ln>
          <a:effectLst/>
        </p:spPr>
        <p:txBody>
          <a:bodyPr wrap="none" lIns="102870" tIns="51435" rIns="102870" bIns="51435">
            <a:spAutoFit/>
          </a:bodyPr>
          <a:lstStyle/>
          <a:p>
            <a:pPr defTabSz="833247">
              <a:spcAft>
                <a:spcPts val="600"/>
              </a:spcAft>
            </a:pPr>
            <a:r>
              <a:rPr lang="en-US" sz="1458" kern="1200">
                <a:solidFill>
                  <a:schemeClr val="tx1"/>
                </a:solidFill>
                <a:latin typeface="Tahoma" pitchFamily="34" charset="0"/>
                <a:ea typeface="+mn-ea"/>
                <a:cs typeface="+mn-cs"/>
              </a:rPr>
              <a:t>Records-current</a:t>
            </a:r>
            <a:endParaRPr lang="en-US">
              <a:latin typeface="Tahoma" pitchFamily="34" charset="0"/>
            </a:endParaRPr>
          </a:p>
        </p:txBody>
      </p:sp>
      <p:sp>
        <p:nvSpPr>
          <p:cNvPr id="2" name="Slide Number Placeholder 1">
            <a:extLst>
              <a:ext uri="{FF2B5EF4-FFF2-40B4-BE49-F238E27FC236}">
                <a16:creationId xmlns:a16="http://schemas.microsoft.com/office/drawing/2014/main" id="{69621FC3-F476-AECD-E6F2-B32631236C2B}"/>
              </a:ext>
            </a:extLst>
          </p:cNvPr>
          <p:cNvSpPr>
            <a:spLocks noGrp="1"/>
          </p:cNvSpPr>
          <p:nvPr>
            <p:ph type="sldNum" sz="quarter" idx="12"/>
          </p:nvPr>
        </p:nvSpPr>
        <p:spPr/>
        <p:txBody>
          <a:bodyPr/>
          <a:lstStyle/>
          <a:p>
            <a:fld id="{7DF6DEEC-D04A-4FF0-9A08-7D39859C24F4}"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4D03B-D015-A27B-4965-AA2B04CB3F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Associations</a:t>
            </a:r>
          </a:p>
        </p:txBody>
      </p:sp>
      <p:pic>
        <p:nvPicPr>
          <p:cNvPr id="5" name="Content Placeholder 4">
            <a:extLst>
              <a:ext uri="{FF2B5EF4-FFF2-40B4-BE49-F238E27FC236}">
                <a16:creationId xmlns:a16="http://schemas.microsoft.com/office/drawing/2014/main" id="{9A656434-4C5A-BE3D-EA70-042F1AB3F23B}"/>
              </a:ext>
            </a:extLst>
          </p:cNvPr>
          <p:cNvPicPr>
            <a:picLocks noGrp="1" noChangeAspect="1"/>
          </p:cNvPicPr>
          <p:nvPr>
            <p:ph idx="1"/>
          </p:nvPr>
        </p:nvPicPr>
        <p:blipFill>
          <a:blip r:embed="rId2"/>
          <a:stretch>
            <a:fillRect/>
          </a:stretch>
        </p:blipFill>
        <p:spPr>
          <a:xfrm>
            <a:off x="862391" y="1752346"/>
            <a:ext cx="10905066" cy="3353307"/>
          </a:xfrm>
          <a:prstGeom prst="rect">
            <a:avLst/>
          </a:prstGeom>
        </p:spPr>
      </p:pic>
      <p:sp>
        <p:nvSpPr>
          <p:cNvPr id="7" name="TextBox 6">
            <a:extLst>
              <a:ext uri="{FF2B5EF4-FFF2-40B4-BE49-F238E27FC236}">
                <a16:creationId xmlns:a16="http://schemas.microsoft.com/office/drawing/2014/main" id="{0014F396-7319-4181-4736-6CAC254B2319}"/>
              </a:ext>
            </a:extLst>
          </p:cNvPr>
          <p:cNvSpPr txBox="1"/>
          <p:nvPr/>
        </p:nvSpPr>
        <p:spPr>
          <a:xfrm>
            <a:off x="224853" y="4728189"/>
            <a:ext cx="6985416" cy="2092881"/>
          </a:xfrm>
          <a:prstGeom prst="rect">
            <a:avLst/>
          </a:prstGeom>
          <a:noFill/>
        </p:spPr>
        <p:txBody>
          <a:bodyPr wrap="square">
            <a:spAutoFit/>
          </a:bodyPr>
          <a:lstStyle/>
          <a:p>
            <a:pPr algn="l"/>
            <a:r>
              <a:rPr lang="en-US" sz="2600" b="0" i="0" dirty="0">
                <a:solidFill>
                  <a:srgbClr val="2D3B45"/>
                </a:solidFill>
                <a:effectLst/>
                <a:latin typeface="Lato Extended"/>
              </a:rPr>
              <a:t>One </a:t>
            </a:r>
            <a:r>
              <a:rPr lang="en-US" sz="2600" b="0" i="1" dirty="0">
                <a:solidFill>
                  <a:srgbClr val="2D3B45"/>
                </a:solidFill>
                <a:effectLst/>
                <a:latin typeface="Lato Extended"/>
              </a:rPr>
              <a:t>Person</a:t>
            </a:r>
            <a:r>
              <a:rPr lang="en-US" sz="2600" b="0" i="0" dirty="0">
                <a:solidFill>
                  <a:srgbClr val="2D3B45"/>
                </a:solidFill>
                <a:effectLst/>
                <a:latin typeface="Lato Extended"/>
              </a:rPr>
              <a:t> participating in this relationship works for </a:t>
            </a:r>
            <a:r>
              <a:rPr lang="en-US" sz="2600" b="1" i="0" dirty="0">
                <a:solidFill>
                  <a:schemeClr val="accent2"/>
                </a:solidFill>
                <a:effectLst/>
                <a:latin typeface="Lato Extended"/>
              </a:rPr>
              <a:t>ONE</a:t>
            </a:r>
            <a:r>
              <a:rPr lang="en-US" sz="2600" b="0" i="0" dirty="0">
                <a:solidFill>
                  <a:srgbClr val="2D3B45"/>
                </a:solidFill>
                <a:effectLst/>
                <a:latin typeface="Lato Extended"/>
              </a:rPr>
              <a:t> </a:t>
            </a:r>
            <a:r>
              <a:rPr lang="en-US" sz="2600" b="0" i="1" dirty="0">
                <a:solidFill>
                  <a:srgbClr val="2D3B45"/>
                </a:solidFill>
                <a:effectLst/>
                <a:latin typeface="Lato Extended"/>
              </a:rPr>
              <a:t>Company</a:t>
            </a:r>
          </a:p>
          <a:p>
            <a:pPr algn="l"/>
            <a:endParaRPr lang="en-US" sz="2600" b="0" i="0" dirty="0">
              <a:solidFill>
                <a:srgbClr val="2D3B45"/>
              </a:solidFill>
              <a:effectLst/>
              <a:latin typeface="Lato Extended"/>
            </a:endParaRPr>
          </a:p>
          <a:p>
            <a:pPr algn="l"/>
            <a:r>
              <a:rPr lang="en-US" sz="2600" b="0" i="0" dirty="0">
                <a:solidFill>
                  <a:srgbClr val="2D3B45"/>
                </a:solidFill>
                <a:effectLst/>
                <a:latin typeface="Lato Extended"/>
              </a:rPr>
              <a:t> One </a:t>
            </a:r>
            <a:r>
              <a:rPr lang="en-US" sz="2600" b="0" i="1" dirty="0">
                <a:solidFill>
                  <a:srgbClr val="2D3B45"/>
                </a:solidFill>
                <a:effectLst/>
                <a:latin typeface="Lato Extended"/>
              </a:rPr>
              <a:t>Company</a:t>
            </a:r>
            <a:r>
              <a:rPr lang="en-US" sz="2600" b="0" i="0" dirty="0">
                <a:solidFill>
                  <a:srgbClr val="2D3B45"/>
                </a:solidFill>
                <a:effectLst/>
                <a:latin typeface="Lato Extended"/>
              </a:rPr>
              <a:t> in this relationship may have "</a:t>
            </a:r>
            <a:r>
              <a:rPr lang="en-US" sz="2600" b="1" i="0" dirty="0">
                <a:solidFill>
                  <a:schemeClr val="accent2"/>
                </a:solidFill>
                <a:effectLst/>
                <a:latin typeface="Lato Extended"/>
              </a:rPr>
              <a:t>ONE or MORE</a:t>
            </a:r>
            <a:r>
              <a:rPr lang="en-US" sz="2600" b="0" i="0" dirty="0">
                <a:solidFill>
                  <a:srgbClr val="2D3B45"/>
                </a:solidFill>
                <a:effectLst/>
                <a:latin typeface="Lato Extended"/>
              </a:rPr>
              <a:t>" </a:t>
            </a:r>
            <a:r>
              <a:rPr lang="en-US" sz="2600" b="0" i="1" dirty="0">
                <a:solidFill>
                  <a:srgbClr val="2D3B45"/>
                </a:solidFill>
                <a:effectLst/>
                <a:latin typeface="Lato Extended"/>
              </a:rPr>
              <a:t>Persons </a:t>
            </a:r>
            <a:r>
              <a:rPr lang="en-US" sz="2600" b="0" i="0" dirty="0">
                <a:solidFill>
                  <a:srgbClr val="2D3B45"/>
                </a:solidFill>
                <a:effectLst/>
                <a:latin typeface="Lato Extended"/>
              </a:rPr>
              <a:t>working for it.</a:t>
            </a:r>
          </a:p>
        </p:txBody>
      </p:sp>
      <p:sp>
        <p:nvSpPr>
          <p:cNvPr id="8" name="Slide Number Placeholder 7">
            <a:extLst>
              <a:ext uri="{FF2B5EF4-FFF2-40B4-BE49-F238E27FC236}">
                <a16:creationId xmlns:a16="http://schemas.microsoft.com/office/drawing/2014/main" id="{49287A87-E34D-006C-607D-64A7A045E27D}"/>
              </a:ext>
            </a:extLst>
          </p:cNvPr>
          <p:cNvSpPr>
            <a:spLocks noGrp="1"/>
          </p:cNvSpPr>
          <p:nvPr>
            <p:ph type="sldNum" sz="quarter" idx="12"/>
          </p:nvPr>
        </p:nvSpPr>
        <p:spPr/>
        <p:txBody>
          <a:bodyPr/>
          <a:lstStyle/>
          <a:p>
            <a:fld id="{7DF6DEEC-D04A-4FF0-9A08-7D39859C24F4}" type="slidenum">
              <a:rPr lang="en-US" smtClean="0"/>
              <a:t>24</a:t>
            </a:fld>
            <a:endParaRPr lang="en-US"/>
          </a:p>
        </p:txBody>
      </p:sp>
    </p:spTree>
    <p:extLst>
      <p:ext uri="{BB962C8B-B14F-4D97-AF65-F5344CB8AC3E}">
        <p14:creationId xmlns:p14="http://schemas.microsoft.com/office/powerpoint/2010/main" val="183486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1800" name="Group 801799">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01801" name="Rectangle 801800">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802" name="Rectangle 801801">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803" name="Rectangle 801802">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1794"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Association Adornments</a:t>
            </a:r>
          </a:p>
        </p:txBody>
      </p:sp>
      <p:sp>
        <p:nvSpPr>
          <p:cNvPr id="801795" name="Rectangle 3"/>
          <p:cNvSpPr>
            <a:spLocks noGrp="1" noChangeArrowheads="1"/>
          </p:cNvSpPr>
          <p:nvPr>
            <p:ph type="body" idx="1"/>
          </p:nvPr>
        </p:nvSpPr>
        <p:spPr>
          <a:xfrm>
            <a:off x="0" y="1808965"/>
            <a:ext cx="11812249" cy="4747192"/>
          </a:xfrm>
        </p:spPr>
        <p:txBody>
          <a:bodyPr>
            <a:noAutofit/>
          </a:bodyPr>
          <a:lstStyle/>
          <a:p>
            <a:pPr marL="342900" indent="-342900">
              <a:spcAft>
                <a:spcPct val="40000"/>
              </a:spcAft>
            </a:pPr>
            <a:r>
              <a:rPr lang="en-US" dirty="0"/>
              <a:t>There are 3 basic adornments that apply to an association:</a:t>
            </a:r>
          </a:p>
          <a:p>
            <a:pPr marL="742950" lvl="1" indent="-285750">
              <a:spcAft>
                <a:spcPct val="40000"/>
              </a:spcAft>
            </a:pPr>
            <a:r>
              <a:rPr lang="en-US" sz="2800" b="1" i="1" dirty="0">
                <a:solidFill>
                  <a:schemeClr val="accent2"/>
                </a:solidFill>
              </a:rPr>
              <a:t>name</a:t>
            </a:r>
            <a:r>
              <a:rPr lang="en-US" sz="2800" dirty="0"/>
              <a:t> - describes the nature of the relationship. To avoid ambiguity about its meaning, the direction of the association can be shown with a triangle.</a:t>
            </a:r>
          </a:p>
          <a:p>
            <a:pPr marL="742950" lvl="1" indent="-285750">
              <a:spcAft>
                <a:spcPct val="40000"/>
              </a:spcAft>
            </a:pPr>
            <a:r>
              <a:rPr lang="en-US" sz="2800" b="1" i="1" dirty="0">
                <a:solidFill>
                  <a:schemeClr val="accent2"/>
                </a:solidFill>
              </a:rPr>
              <a:t>role</a:t>
            </a:r>
            <a:r>
              <a:rPr lang="en-US" sz="2800" dirty="0"/>
              <a:t> - when a class participates in an association, it has a specific role that it plays in that relationship: a role can be thought as the face the class at the near end presents to the class at the other end.</a:t>
            </a:r>
          </a:p>
          <a:p>
            <a:pPr marL="742950" lvl="1" indent="-285750">
              <a:spcAft>
                <a:spcPct val="40000"/>
              </a:spcAft>
            </a:pPr>
            <a:r>
              <a:rPr lang="en-US" sz="2800" b="1" i="1" dirty="0">
                <a:solidFill>
                  <a:schemeClr val="accent2"/>
                </a:solidFill>
              </a:rPr>
              <a:t>multiplicity</a:t>
            </a:r>
            <a:r>
              <a:rPr lang="en-US" sz="2800" dirty="0"/>
              <a:t> – cardinality of the relationship. Indicates how many instances of the classes participate in the given relationship.</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47592F4-CBC1-49D5-8A23-AFDC7EB21471}" type="slidenum">
              <a:rPr lang="de-DE">
                <a:solidFill>
                  <a:schemeClr val="tx1">
                    <a:lumMod val="50000"/>
                    <a:lumOff val="50000"/>
                  </a:schemeClr>
                </a:solidFill>
              </a:rPr>
              <a:pPr>
                <a:spcAft>
                  <a:spcPts val="600"/>
                </a:spcAft>
              </a:pPr>
              <a:t>25</a:t>
            </a:fld>
            <a:endParaRPr lang="de-DE">
              <a:solidFill>
                <a:schemeClr val="tx1">
                  <a:lumMod val="50000"/>
                  <a:lumOff val="50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4AD8D1-943C-437F-90A0-EC806B4950DF}" type="slidenum">
              <a:rPr lang="de-DE"/>
              <a:pPr/>
              <a:t>26</a:t>
            </a:fld>
            <a:endParaRPr lang="de-DE"/>
          </a:p>
        </p:txBody>
      </p:sp>
      <p:sp>
        <p:nvSpPr>
          <p:cNvPr id="843778" name="Rectangle 2"/>
          <p:cNvSpPr>
            <a:spLocks noGrp="1" noChangeArrowheads="1"/>
          </p:cNvSpPr>
          <p:nvPr>
            <p:ph type="title"/>
          </p:nvPr>
        </p:nvSpPr>
        <p:spPr/>
        <p:txBody>
          <a:bodyPr/>
          <a:lstStyle/>
          <a:p>
            <a:pPr defTabSz="812800"/>
            <a:r>
              <a:rPr lang="en-US" dirty="0"/>
              <a:t>How to Identify an Association?</a:t>
            </a:r>
          </a:p>
        </p:txBody>
      </p:sp>
      <p:sp>
        <p:nvSpPr>
          <p:cNvPr id="843779" name="Rectangle 3"/>
          <p:cNvSpPr>
            <a:spLocks noGrp="1" noChangeArrowheads="1"/>
          </p:cNvSpPr>
          <p:nvPr>
            <p:ph type="body" idx="1"/>
          </p:nvPr>
        </p:nvSpPr>
        <p:spPr/>
        <p:txBody>
          <a:bodyPr>
            <a:normAutofit/>
          </a:bodyPr>
          <a:lstStyle/>
          <a:p>
            <a:pPr marL="304800" indent="-304800" defTabSz="812800"/>
            <a:r>
              <a:rPr lang="en-US" sz="3600" dirty="0"/>
              <a:t>Examine the concepts for the following relationships:</a:t>
            </a:r>
          </a:p>
          <a:p>
            <a:pPr marL="304800" indent="-304800" defTabSz="812800"/>
            <a:endParaRPr lang="en-US" sz="3600" dirty="0"/>
          </a:p>
          <a:p>
            <a:pPr marL="762000" lvl="1" indent="-304800" defTabSz="812800"/>
            <a:r>
              <a:rPr lang="en-US" sz="3600" dirty="0"/>
              <a:t>A is </a:t>
            </a:r>
            <a:r>
              <a:rPr lang="en-US" sz="3600" i="1" dirty="0"/>
              <a:t>physical</a:t>
            </a:r>
            <a:r>
              <a:rPr lang="en-US" sz="3600" dirty="0"/>
              <a:t> or </a:t>
            </a:r>
            <a:r>
              <a:rPr lang="en-US" sz="3600" i="1" dirty="0"/>
              <a:t>logical</a:t>
            </a:r>
            <a:r>
              <a:rPr lang="en-US" sz="3600" dirty="0"/>
              <a:t> </a:t>
            </a:r>
            <a:r>
              <a:rPr lang="en-US" sz="3600" i="1" dirty="0"/>
              <a:t>part</a:t>
            </a:r>
            <a:r>
              <a:rPr lang="en-US" sz="3600" dirty="0"/>
              <a:t> of B</a:t>
            </a:r>
          </a:p>
          <a:p>
            <a:pPr marL="762000" lvl="1" indent="-304800" defTabSz="812800"/>
            <a:r>
              <a:rPr lang="en-US" sz="3600" dirty="0"/>
              <a:t>A is </a:t>
            </a:r>
            <a:r>
              <a:rPr lang="en-US" sz="3600" i="1" dirty="0"/>
              <a:t>physically</a:t>
            </a:r>
            <a:r>
              <a:rPr lang="en-US" sz="3600" dirty="0"/>
              <a:t> or </a:t>
            </a:r>
            <a:r>
              <a:rPr lang="en-US" sz="3600" i="1" dirty="0"/>
              <a:t>logically</a:t>
            </a:r>
            <a:r>
              <a:rPr lang="en-US" sz="3600" dirty="0"/>
              <a:t> </a:t>
            </a:r>
            <a:r>
              <a:rPr lang="en-US" sz="3600" i="1" dirty="0"/>
              <a:t>contained</a:t>
            </a:r>
            <a:r>
              <a:rPr lang="en-US" sz="3600" dirty="0"/>
              <a:t> in/on B</a:t>
            </a:r>
          </a:p>
          <a:p>
            <a:pPr marL="762000" lvl="1" indent="-304800" defTabSz="812800"/>
            <a:r>
              <a:rPr lang="en-US" sz="3600" dirty="0"/>
              <a:t>A is </a:t>
            </a:r>
            <a:r>
              <a:rPr lang="en-US" sz="3600" i="1" dirty="0"/>
              <a:t>recorded</a:t>
            </a:r>
            <a:r>
              <a:rPr lang="en-US" sz="3600" dirty="0"/>
              <a:t> in B</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5832" name="Group 84583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45833" name="Rectangle 84583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834" name="Rectangle 84583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835" name="Rectangle 84583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5826" name="Rectangle 2"/>
          <p:cNvSpPr>
            <a:spLocks noGrp="1" noChangeArrowheads="1"/>
          </p:cNvSpPr>
          <p:nvPr>
            <p:ph type="title"/>
          </p:nvPr>
        </p:nvSpPr>
        <p:spPr>
          <a:xfrm>
            <a:off x="876691" y="301843"/>
            <a:ext cx="10477109" cy="1003532"/>
          </a:xfrm>
        </p:spPr>
        <p:txBody>
          <a:bodyPr anchor="ctr">
            <a:normAutofit/>
          </a:bodyPr>
          <a:lstStyle/>
          <a:p>
            <a:pPr defTabSz="812800"/>
            <a:r>
              <a:rPr lang="en-US" sz="3200">
                <a:solidFill>
                  <a:srgbClr val="FFFFFF"/>
                </a:solidFill>
              </a:rPr>
              <a:t>Association Guidelines</a:t>
            </a:r>
          </a:p>
        </p:txBody>
      </p:sp>
      <p:sp>
        <p:nvSpPr>
          <p:cNvPr id="845827" name="Rectangle 3"/>
          <p:cNvSpPr>
            <a:spLocks noGrp="1" noChangeArrowheads="1"/>
          </p:cNvSpPr>
          <p:nvPr>
            <p:ph type="body" idx="1"/>
          </p:nvPr>
        </p:nvSpPr>
        <p:spPr>
          <a:xfrm>
            <a:off x="614598" y="2308124"/>
            <a:ext cx="11092720" cy="3673576"/>
          </a:xfrm>
        </p:spPr>
        <p:txBody>
          <a:bodyPr>
            <a:normAutofit/>
          </a:bodyPr>
          <a:lstStyle/>
          <a:p>
            <a:pPr marL="304800" indent="-304800" defTabSz="812800"/>
            <a:r>
              <a:rPr lang="en-US" sz="3600" dirty="0"/>
              <a:t>Focus on “need-to-know” associations</a:t>
            </a:r>
          </a:p>
          <a:p>
            <a:pPr marL="660400" lvl="1" indent="-254000" defTabSz="812800"/>
            <a:r>
              <a:rPr lang="en-US" sz="3600" dirty="0"/>
              <a:t>High priority associations are strongly “need-to-know”</a:t>
            </a:r>
          </a:p>
          <a:p>
            <a:pPr marL="304800" indent="-304800" defTabSz="812800"/>
            <a:r>
              <a:rPr lang="en-US" sz="3600" dirty="0"/>
              <a:t>It is more important to identify concepts than associations</a:t>
            </a:r>
          </a:p>
          <a:p>
            <a:pPr marL="304800" indent="-304800" defTabSz="812800"/>
            <a:r>
              <a:rPr lang="en-US" sz="3600" dirty="0"/>
              <a:t>Showing too many associations </a:t>
            </a:r>
            <a:r>
              <a:rPr lang="en-US" sz="3600" b="1" dirty="0"/>
              <a:t>at this phase</a:t>
            </a:r>
            <a:r>
              <a:rPr lang="en-US" sz="3600" dirty="0"/>
              <a:t> can confuse a domain model</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CF0B14A3-1A09-49E9-8642-7D31E268547E}" type="slidenum">
              <a:rPr lang="de-DE">
                <a:solidFill>
                  <a:schemeClr val="tx1">
                    <a:lumMod val="50000"/>
                    <a:lumOff val="50000"/>
                  </a:schemeClr>
                </a:solidFill>
              </a:rPr>
              <a:pPr>
                <a:spcAft>
                  <a:spcPts val="600"/>
                </a:spcAft>
              </a:pPr>
              <a:t>27</a:t>
            </a:fld>
            <a:endParaRPr lang="de-DE">
              <a:solidFill>
                <a:schemeClr val="tx1">
                  <a:lumMod val="50000"/>
                  <a:lumOff val="5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84634-AF90-9E5F-1F4F-995965098F76}"/>
              </a:ext>
            </a:extLst>
          </p:cNvPr>
          <p:cNvSpPr>
            <a:spLocks noGrp="1"/>
          </p:cNvSpPr>
          <p:nvPr>
            <p:ph type="title"/>
          </p:nvPr>
        </p:nvSpPr>
        <p:spPr>
          <a:xfrm>
            <a:off x="808638" y="386930"/>
            <a:ext cx="9236700" cy="1188950"/>
          </a:xfrm>
        </p:spPr>
        <p:txBody>
          <a:bodyPr anchor="b">
            <a:normAutofit/>
          </a:bodyPr>
          <a:lstStyle/>
          <a:p>
            <a:r>
              <a:rPr lang="en-US" sz="4200"/>
              <a:t>Special Considerations for Associations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605582-BBC4-2FF1-4897-A92333E6FE7A}"/>
              </a:ext>
            </a:extLst>
          </p:cNvPr>
          <p:cNvSpPr>
            <a:spLocks noGrp="1"/>
          </p:cNvSpPr>
          <p:nvPr>
            <p:ph idx="1"/>
          </p:nvPr>
        </p:nvSpPr>
        <p:spPr>
          <a:xfrm>
            <a:off x="793660" y="2599509"/>
            <a:ext cx="10143668" cy="3435531"/>
          </a:xfrm>
        </p:spPr>
        <p:txBody>
          <a:bodyPr anchor="ctr">
            <a:normAutofit/>
          </a:bodyPr>
          <a:lstStyle/>
          <a:p>
            <a:r>
              <a:rPr lang="en-US" sz="3700" dirty="0"/>
              <a:t>Generalizations</a:t>
            </a:r>
          </a:p>
          <a:p>
            <a:r>
              <a:rPr lang="en-US" sz="3700" dirty="0"/>
              <a:t>Association Classes</a:t>
            </a:r>
          </a:p>
          <a:p>
            <a:r>
              <a:rPr lang="en-US" sz="3700" dirty="0"/>
              <a:t>Aggregation and Composition</a:t>
            </a:r>
          </a:p>
        </p:txBody>
      </p:sp>
      <p:sp>
        <p:nvSpPr>
          <p:cNvPr id="4" name="Slide Number Placeholder 3">
            <a:extLst>
              <a:ext uri="{FF2B5EF4-FFF2-40B4-BE49-F238E27FC236}">
                <a16:creationId xmlns:a16="http://schemas.microsoft.com/office/drawing/2014/main" id="{1729AF20-6165-3728-E4B9-4784D594D82A}"/>
              </a:ext>
            </a:extLst>
          </p:cNvPr>
          <p:cNvSpPr>
            <a:spLocks noGrp="1"/>
          </p:cNvSpPr>
          <p:nvPr>
            <p:ph type="sldNum" sz="quarter" idx="12"/>
          </p:nvPr>
        </p:nvSpPr>
        <p:spPr/>
        <p:txBody>
          <a:bodyPr/>
          <a:lstStyle/>
          <a:p>
            <a:fld id="{7DF6DEEC-D04A-4FF0-9A08-7D39859C24F4}" type="slidenum">
              <a:rPr lang="en-US" smtClean="0"/>
              <a:t>28</a:t>
            </a:fld>
            <a:endParaRPr lang="en-US"/>
          </a:p>
        </p:txBody>
      </p:sp>
    </p:spTree>
    <p:extLst>
      <p:ext uri="{BB962C8B-B14F-4D97-AF65-F5344CB8AC3E}">
        <p14:creationId xmlns:p14="http://schemas.microsoft.com/office/powerpoint/2010/main" val="2522186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7C8154C9-F5B3-4FD9-9FDE-D0FC5B8DC467}" type="slidenum">
              <a:rPr lang="de-DE"/>
              <a:pPr/>
              <a:t>29</a:t>
            </a:fld>
            <a:endParaRPr lang="de-DE"/>
          </a:p>
        </p:txBody>
      </p:sp>
      <p:sp>
        <p:nvSpPr>
          <p:cNvPr id="805890" name="Rectangle 2"/>
          <p:cNvSpPr>
            <a:spLocks noGrp="1" noChangeArrowheads="1"/>
          </p:cNvSpPr>
          <p:nvPr>
            <p:ph type="title"/>
          </p:nvPr>
        </p:nvSpPr>
        <p:spPr/>
        <p:txBody>
          <a:bodyPr/>
          <a:lstStyle/>
          <a:p>
            <a:r>
              <a:rPr lang="en-US" altLang="en-US"/>
              <a:t>Generalization</a:t>
            </a:r>
          </a:p>
        </p:txBody>
      </p:sp>
      <p:sp>
        <p:nvSpPr>
          <p:cNvPr id="805891" name="Rectangle 3"/>
          <p:cNvSpPr>
            <a:spLocks noGrp="1" noChangeArrowheads="1"/>
          </p:cNvSpPr>
          <p:nvPr>
            <p:ph type="body" idx="1"/>
          </p:nvPr>
        </p:nvSpPr>
        <p:spPr/>
        <p:txBody>
          <a:bodyPr/>
          <a:lstStyle/>
          <a:p>
            <a:pPr marL="342900" indent="-342900" algn="just"/>
            <a:r>
              <a:rPr lang="en-US" sz="2600" b="0" i="0" dirty="0">
                <a:solidFill>
                  <a:srgbClr val="2D3B45"/>
                </a:solidFill>
                <a:effectLst/>
                <a:latin typeface="Lato Extended"/>
              </a:rPr>
              <a:t>One type of association is Generalization. This type aims to organize concepts to identify commonality among them.</a:t>
            </a:r>
            <a:r>
              <a:rPr lang="en-US" sz="2600" dirty="0"/>
              <a:t>)</a:t>
            </a:r>
          </a:p>
          <a:p>
            <a:pPr marL="342900" indent="-342900" algn="just"/>
            <a:r>
              <a:rPr lang="en-US" sz="2600" dirty="0">
                <a:solidFill>
                  <a:srgbClr val="2D3B45"/>
                </a:solidFill>
                <a:latin typeface="Lato Extended"/>
              </a:rPr>
              <a:t>T</a:t>
            </a:r>
            <a:r>
              <a:rPr lang="en-US" sz="2600" b="0" i="0" dirty="0">
                <a:solidFill>
                  <a:srgbClr val="2D3B45"/>
                </a:solidFill>
                <a:effectLst/>
                <a:latin typeface="Lato Extended"/>
              </a:rPr>
              <a:t>he superclass of </a:t>
            </a:r>
            <a:r>
              <a:rPr lang="en-US" sz="2600" b="1" i="1" dirty="0">
                <a:solidFill>
                  <a:srgbClr val="2D3B45"/>
                </a:solidFill>
                <a:effectLst/>
                <a:latin typeface="Lato Extended"/>
              </a:rPr>
              <a:t>payment</a:t>
            </a:r>
            <a:r>
              <a:rPr lang="en-US" sz="2600" b="0" i="0" dirty="0">
                <a:solidFill>
                  <a:srgbClr val="2D3B45"/>
                </a:solidFill>
                <a:effectLst/>
                <a:latin typeface="Lato Extended"/>
              </a:rPr>
              <a:t> and the subclasses of </a:t>
            </a:r>
            <a:r>
              <a:rPr lang="en-US" sz="2600" b="0" i="1" dirty="0">
                <a:solidFill>
                  <a:srgbClr val="2D3B45"/>
                </a:solidFill>
                <a:effectLst/>
                <a:latin typeface="Lato Extended"/>
              </a:rPr>
              <a:t>cash payment</a:t>
            </a:r>
            <a:r>
              <a:rPr lang="en-US" sz="2600" b="0" i="0" dirty="0">
                <a:solidFill>
                  <a:srgbClr val="2D3B45"/>
                </a:solidFill>
                <a:effectLst/>
                <a:latin typeface="Lato Extended"/>
              </a:rPr>
              <a:t>, </a:t>
            </a:r>
            <a:r>
              <a:rPr lang="en-US" sz="2600" b="0" i="1" dirty="0">
                <a:solidFill>
                  <a:srgbClr val="2D3B45"/>
                </a:solidFill>
                <a:effectLst/>
                <a:latin typeface="Lato Extended"/>
              </a:rPr>
              <a:t>credit payment</a:t>
            </a:r>
            <a:r>
              <a:rPr lang="en-US" sz="2600" b="0" i="0" dirty="0">
                <a:solidFill>
                  <a:srgbClr val="2D3B45"/>
                </a:solidFill>
                <a:effectLst/>
                <a:latin typeface="Lato Extended"/>
              </a:rPr>
              <a:t>, </a:t>
            </a:r>
            <a:r>
              <a:rPr lang="en-US" sz="2600" b="0" i="1" dirty="0">
                <a:solidFill>
                  <a:srgbClr val="2D3B45"/>
                </a:solidFill>
                <a:effectLst/>
                <a:latin typeface="Lato Extended"/>
              </a:rPr>
              <a:t>check payment</a:t>
            </a:r>
            <a:endParaRPr lang="en-US" sz="2600" dirty="0"/>
          </a:p>
          <a:p>
            <a:pPr marL="342900" indent="-342900"/>
            <a:endParaRPr lang="en-US" sz="3600" dirty="0"/>
          </a:p>
        </p:txBody>
      </p:sp>
      <p:grpSp>
        <p:nvGrpSpPr>
          <p:cNvPr id="805900" name="Group 12"/>
          <p:cNvGrpSpPr>
            <a:grpSpLocks/>
          </p:cNvGrpSpPr>
          <p:nvPr/>
        </p:nvGrpSpPr>
        <p:grpSpPr bwMode="auto">
          <a:xfrm>
            <a:off x="2728210" y="3772183"/>
            <a:ext cx="8625590" cy="2267736"/>
            <a:chOff x="1232" y="2426"/>
            <a:chExt cx="2785" cy="786"/>
          </a:xfrm>
        </p:grpSpPr>
        <p:sp>
          <p:nvSpPr>
            <p:cNvPr id="805892" name="Text Box 4"/>
            <p:cNvSpPr txBox="1">
              <a:spLocks noChangeArrowheads="1"/>
            </p:cNvSpPr>
            <p:nvPr/>
          </p:nvSpPr>
          <p:spPr bwMode="blackWhite">
            <a:xfrm>
              <a:off x="2265" y="2426"/>
              <a:ext cx="857" cy="192"/>
            </a:xfrm>
            <a:prstGeom prst="rect">
              <a:avLst/>
            </a:prstGeom>
            <a:noFill/>
            <a:ln w="9525">
              <a:solidFill>
                <a:schemeClr val="tx1"/>
              </a:solidFill>
              <a:miter lim="800000"/>
              <a:headEnd/>
              <a:tailEnd/>
            </a:ln>
            <a:effectLst/>
          </p:spPr>
          <p:txBody>
            <a:bodyPr lIns="0" tIns="0" rIns="0" bIns="0">
              <a:spAutoFit/>
            </a:bodyPr>
            <a:lstStyle/>
            <a:p>
              <a:r>
                <a:rPr lang="en-US" b="1" i="1" dirty="0"/>
                <a:t>              Payment</a:t>
              </a:r>
            </a:p>
            <a:p>
              <a:endParaRPr lang="en-US" i="1" dirty="0"/>
            </a:p>
          </p:txBody>
        </p:sp>
        <p:sp>
          <p:nvSpPr>
            <p:cNvPr id="805893" name="Text Box 5"/>
            <p:cNvSpPr txBox="1">
              <a:spLocks noChangeArrowheads="1"/>
            </p:cNvSpPr>
            <p:nvPr/>
          </p:nvSpPr>
          <p:spPr bwMode="blackWhite">
            <a:xfrm>
              <a:off x="1232" y="3012"/>
              <a:ext cx="857" cy="192"/>
            </a:xfrm>
            <a:prstGeom prst="rect">
              <a:avLst/>
            </a:prstGeom>
            <a:noFill/>
            <a:ln w="9525">
              <a:solidFill>
                <a:schemeClr val="tx1"/>
              </a:solidFill>
              <a:miter lim="800000"/>
              <a:headEnd/>
              <a:tailEnd/>
            </a:ln>
            <a:effectLst/>
          </p:spPr>
          <p:txBody>
            <a:bodyPr lIns="0" tIns="0" rIns="0" bIns="0">
              <a:spAutoFit/>
            </a:bodyPr>
            <a:lstStyle/>
            <a:p>
              <a:r>
                <a:rPr lang="en-US" b="1" dirty="0"/>
                <a:t>      Cash Payment</a:t>
              </a:r>
            </a:p>
            <a:p>
              <a:endParaRPr lang="en-US" dirty="0"/>
            </a:p>
          </p:txBody>
        </p:sp>
        <p:sp>
          <p:nvSpPr>
            <p:cNvPr id="805894" name="Text Box 6"/>
            <p:cNvSpPr txBox="1">
              <a:spLocks noChangeArrowheads="1"/>
            </p:cNvSpPr>
            <p:nvPr/>
          </p:nvSpPr>
          <p:spPr bwMode="blackWhite">
            <a:xfrm>
              <a:off x="2192" y="3012"/>
              <a:ext cx="857" cy="192"/>
            </a:xfrm>
            <a:prstGeom prst="rect">
              <a:avLst/>
            </a:prstGeom>
            <a:noFill/>
            <a:ln w="9525">
              <a:solidFill>
                <a:schemeClr val="tx1"/>
              </a:solidFill>
              <a:miter lim="800000"/>
              <a:headEnd/>
              <a:tailEnd/>
            </a:ln>
            <a:effectLst/>
          </p:spPr>
          <p:txBody>
            <a:bodyPr lIns="0" tIns="0" rIns="0" bIns="0">
              <a:spAutoFit/>
            </a:bodyPr>
            <a:lstStyle/>
            <a:p>
              <a:r>
                <a:rPr lang="en-US" b="1" dirty="0"/>
                <a:t>         Credit Payment</a:t>
              </a:r>
            </a:p>
            <a:p>
              <a:endParaRPr lang="en-US" dirty="0"/>
            </a:p>
          </p:txBody>
        </p:sp>
        <p:sp>
          <p:nvSpPr>
            <p:cNvPr id="805895" name="Text Box 7"/>
            <p:cNvSpPr txBox="1">
              <a:spLocks noChangeArrowheads="1"/>
            </p:cNvSpPr>
            <p:nvPr/>
          </p:nvSpPr>
          <p:spPr bwMode="blackWhite">
            <a:xfrm>
              <a:off x="3160" y="3020"/>
              <a:ext cx="857" cy="192"/>
            </a:xfrm>
            <a:prstGeom prst="rect">
              <a:avLst/>
            </a:prstGeom>
            <a:noFill/>
            <a:ln w="9525">
              <a:solidFill>
                <a:schemeClr val="tx1"/>
              </a:solidFill>
              <a:miter lim="800000"/>
              <a:headEnd/>
              <a:tailEnd/>
            </a:ln>
            <a:effectLst/>
          </p:spPr>
          <p:txBody>
            <a:bodyPr lIns="0" tIns="0" rIns="0" bIns="0">
              <a:spAutoFit/>
            </a:bodyPr>
            <a:lstStyle/>
            <a:p>
              <a:r>
                <a:rPr lang="en-US" b="1" dirty="0"/>
                <a:t>             Check Payment</a:t>
              </a:r>
            </a:p>
            <a:p>
              <a:endParaRPr lang="en-US" dirty="0"/>
            </a:p>
          </p:txBody>
        </p:sp>
        <p:sp>
          <p:nvSpPr>
            <p:cNvPr id="805897" name="AutoShape 9"/>
            <p:cNvSpPr>
              <a:spLocks noChangeArrowheads="1"/>
            </p:cNvSpPr>
            <p:nvPr/>
          </p:nvSpPr>
          <p:spPr bwMode="blackWhite">
            <a:xfrm>
              <a:off x="2561" y="2619"/>
              <a:ext cx="133" cy="114"/>
            </a:xfrm>
            <a:prstGeom prst="triangle">
              <a:avLst>
                <a:gd name="adj" fmla="val 50000"/>
              </a:avLst>
            </a:prstGeom>
            <a:noFill/>
            <a:ln w="9525">
              <a:solidFill>
                <a:schemeClr val="tx1"/>
              </a:solidFill>
              <a:miter lim="800000"/>
              <a:headEnd/>
              <a:tailEnd/>
            </a:ln>
            <a:effectLst/>
          </p:spPr>
          <p:txBody>
            <a:bodyPr wrap="square" lIns="0" tIns="0" rIns="0" bIns="0" anchor="ctr">
              <a:spAutoFit/>
            </a:bodyPr>
            <a:lstStyle/>
            <a:p>
              <a:endParaRPr lang="en-US"/>
            </a:p>
          </p:txBody>
        </p:sp>
        <p:sp>
          <p:nvSpPr>
            <p:cNvPr id="805898" name="Line 10"/>
            <p:cNvSpPr>
              <a:spLocks noChangeShapeType="1"/>
            </p:cNvSpPr>
            <p:nvPr/>
          </p:nvSpPr>
          <p:spPr bwMode="blackWhite">
            <a:xfrm flipH="1">
              <a:off x="2626" y="2742"/>
              <a:ext cx="5" cy="146"/>
            </a:xfrm>
            <a:prstGeom prst="line">
              <a:avLst/>
            </a:prstGeom>
            <a:noFill/>
            <a:ln w="9525">
              <a:solidFill>
                <a:schemeClr val="tx1"/>
              </a:solidFill>
              <a:round/>
              <a:headEnd/>
              <a:tailEnd/>
            </a:ln>
            <a:effectLst/>
          </p:spPr>
          <p:txBody>
            <a:bodyPr wrap="square" lIns="0" tIns="0" rIns="0" bIns="0">
              <a:spAutoFit/>
            </a:bodyPr>
            <a:lstStyle/>
            <a:p>
              <a:endParaRPr lang="en-US"/>
            </a:p>
          </p:txBody>
        </p:sp>
        <p:sp>
          <p:nvSpPr>
            <p:cNvPr id="805899" name="Freeform 11"/>
            <p:cNvSpPr>
              <a:spLocks/>
            </p:cNvSpPr>
            <p:nvPr/>
          </p:nvSpPr>
          <p:spPr bwMode="blackWhite">
            <a:xfrm>
              <a:off x="1614" y="2888"/>
              <a:ext cx="2026" cy="146"/>
            </a:xfrm>
            <a:custGeom>
              <a:avLst/>
              <a:gdLst/>
              <a:ahLst/>
              <a:cxnLst>
                <a:cxn ang="0">
                  <a:pos x="0" y="112"/>
                </a:cxn>
                <a:cxn ang="0">
                  <a:pos x="0" y="0"/>
                </a:cxn>
                <a:cxn ang="0">
                  <a:pos x="2016" y="0"/>
                </a:cxn>
                <a:cxn ang="0">
                  <a:pos x="2016" y="128"/>
                </a:cxn>
              </a:cxnLst>
              <a:rect l="0" t="0" r="r" b="b"/>
              <a:pathLst>
                <a:path w="2016" h="128">
                  <a:moveTo>
                    <a:pt x="0" y="112"/>
                  </a:moveTo>
                  <a:lnTo>
                    <a:pt x="0" y="0"/>
                  </a:lnTo>
                  <a:lnTo>
                    <a:pt x="2016" y="0"/>
                  </a:lnTo>
                  <a:lnTo>
                    <a:pt x="2016" y="128"/>
                  </a:lnTo>
                </a:path>
              </a:pathLst>
            </a:custGeom>
            <a:noFill/>
            <a:ln w="9525" cap="flat" cmpd="sng">
              <a:solidFill>
                <a:schemeClr val="tx1"/>
              </a:solidFill>
              <a:prstDash val="solid"/>
              <a:round/>
              <a:headEnd/>
              <a:tailEnd/>
            </a:ln>
            <a:effectLst/>
          </p:spPr>
          <p:txBody>
            <a:bodyPr wrap="square" lIns="0" tIns="0" rIns="0" bIns="0">
              <a:spAutoFit/>
            </a:bodyPr>
            <a:lstStyle/>
            <a:p>
              <a:endParaRPr lang="en-US"/>
            </a:p>
          </p:txBody>
        </p:sp>
      </p:grpSp>
      <p:cxnSp>
        <p:nvCxnSpPr>
          <p:cNvPr id="3" name="Straight Connector 2">
            <a:extLst>
              <a:ext uri="{FF2B5EF4-FFF2-40B4-BE49-F238E27FC236}">
                <a16:creationId xmlns:a16="http://schemas.microsoft.com/office/drawing/2014/main" id="{104BE659-22B1-6C57-2ADA-8EAA7F4CE7F8}"/>
              </a:ext>
            </a:extLst>
          </p:cNvPr>
          <p:cNvCxnSpPr>
            <a:endCxn id="805894" idx="0"/>
          </p:cNvCxnSpPr>
          <p:nvPr/>
        </p:nvCxnSpPr>
        <p:spPr>
          <a:xfrm flipH="1">
            <a:off x="7028616" y="5105115"/>
            <a:ext cx="32521" cy="357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95D0128-E62A-1B5F-B2B1-9D97D05679FA}"/>
              </a:ext>
            </a:extLst>
          </p:cNvPr>
          <p:cNvCxnSpPr/>
          <p:nvPr/>
        </p:nvCxnSpPr>
        <p:spPr>
          <a:xfrm>
            <a:off x="3237875" y="4326134"/>
            <a:ext cx="3477718" cy="1673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B4576C96-78C3-99A6-2209-C85B75A81B39}"/>
              </a:ext>
            </a:extLst>
          </p:cNvPr>
          <p:cNvSpPr txBox="1"/>
          <p:nvPr/>
        </p:nvSpPr>
        <p:spPr>
          <a:xfrm>
            <a:off x="927600" y="3957001"/>
            <a:ext cx="3155618" cy="646331"/>
          </a:xfrm>
          <a:prstGeom prst="rect">
            <a:avLst/>
          </a:prstGeom>
          <a:noFill/>
        </p:spPr>
        <p:txBody>
          <a:bodyPr wrap="square" rtlCol="0">
            <a:spAutoFit/>
          </a:bodyPr>
          <a:lstStyle/>
          <a:p>
            <a:r>
              <a:rPr lang="en-US" dirty="0">
                <a:solidFill>
                  <a:schemeClr val="accent2"/>
                </a:solidFill>
              </a:rPr>
              <a:t>This is how we represent Generalization in UML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C64287-AE47-1A87-FD89-4EDCFFA6252C}"/>
              </a:ext>
            </a:extLst>
          </p:cNvPr>
          <p:cNvSpPr>
            <a:spLocks noGrp="1"/>
          </p:cNvSpPr>
          <p:nvPr>
            <p:ph type="title"/>
          </p:nvPr>
        </p:nvSpPr>
        <p:spPr>
          <a:xfrm>
            <a:off x="1115568" y="548640"/>
            <a:ext cx="10168128" cy="1179576"/>
          </a:xfrm>
        </p:spPr>
        <p:txBody>
          <a:bodyPr>
            <a:normAutofit/>
          </a:bodyPr>
          <a:lstStyle/>
          <a:p>
            <a:r>
              <a:rPr lang="en-US" sz="4000"/>
              <a:t>What is a Domain Model?</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B875042-8EAB-14E4-B034-71CBBBA4B721}"/>
              </a:ext>
            </a:extLst>
          </p:cNvPr>
          <p:cNvSpPr>
            <a:spLocks noGrp="1"/>
          </p:cNvSpPr>
          <p:nvPr>
            <p:ph idx="1"/>
          </p:nvPr>
        </p:nvSpPr>
        <p:spPr>
          <a:xfrm>
            <a:off x="344774" y="2221992"/>
            <a:ext cx="11847225" cy="4376058"/>
          </a:xfrm>
        </p:spPr>
        <p:txBody>
          <a:bodyPr>
            <a:normAutofit fontScale="92500" lnSpcReduction="20000"/>
          </a:bodyPr>
          <a:lstStyle/>
          <a:p>
            <a:r>
              <a:rPr lang="en-US" sz="2400" b="0" i="0" dirty="0">
                <a:effectLst/>
                <a:latin typeface="Lato Extended"/>
              </a:rPr>
              <a:t>The domain model captures the most important types of objects in the context of the system. </a:t>
            </a:r>
          </a:p>
          <a:p>
            <a:endParaRPr lang="en-US" sz="2400" dirty="0">
              <a:latin typeface="Lato Extended"/>
            </a:endParaRPr>
          </a:p>
          <a:p>
            <a:r>
              <a:rPr lang="en-US" sz="2400" b="0" i="0" dirty="0">
                <a:effectLst/>
                <a:latin typeface="Lato Extended"/>
              </a:rPr>
              <a:t>Domain objects represent the “</a:t>
            </a:r>
            <a:r>
              <a:rPr lang="en-US" sz="2400" b="1" i="0" dirty="0">
                <a:effectLst/>
                <a:latin typeface="Lato Extended"/>
              </a:rPr>
              <a:t>things</a:t>
            </a:r>
            <a:r>
              <a:rPr lang="en-US" sz="2400" b="0" i="0" dirty="0">
                <a:effectLst/>
                <a:latin typeface="Lato Extended"/>
              </a:rPr>
              <a:t>” that exist or events that transpire in the environment in which the system works. </a:t>
            </a:r>
          </a:p>
          <a:p>
            <a:pPr marL="0" indent="0">
              <a:buNone/>
            </a:pPr>
            <a:endParaRPr lang="en-US" sz="2400" b="0" i="0" dirty="0">
              <a:effectLst/>
              <a:latin typeface="Lato Extended"/>
            </a:endParaRPr>
          </a:p>
          <a:p>
            <a:r>
              <a:rPr lang="en-US" sz="2400" b="0" i="0" dirty="0">
                <a:effectLst/>
                <a:latin typeface="Lato Extended"/>
              </a:rPr>
              <a:t>The domain model is bounded by the use case scenario under development. It is not a description of software objects.</a:t>
            </a:r>
          </a:p>
          <a:p>
            <a:pPr marL="0" indent="0">
              <a:buNone/>
            </a:pPr>
            <a:endParaRPr lang="en-US" sz="2400" b="0" i="0" dirty="0">
              <a:effectLst/>
              <a:latin typeface="Lato Extended"/>
            </a:endParaRPr>
          </a:p>
          <a:p>
            <a:r>
              <a:rPr lang="en-US" sz="2400" b="0" i="0" dirty="0">
                <a:effectLst/>
                <a:latin typeface="Lato Extended"/>
              </a:rPr>
              <a:t>The domain model is a </a:t>
            </a:r>
            <a:r>
              <a:rPr lang="en-US" sz="2400" b="1" i="0" dirty="0">
                <a:effectLst/>
                <a:latin typeface="Lato Extended"/>
              </a:rPr>
              <a:t>visualization of the concepts</a:t>
            </a:r>
            <a:r>
              <a:rPr lang="en-US" sz="2400" b="0" i="0" dirty="0">
                <a:effectLst/>
                <a:latin typeface="Lato Extended"/>
              </a:rPr>
              <a:t>. </a:t>
            </a:r>
          </a:p>
          <a:p>
            <a:endParaRPr lang="en-US" sz="2400" dirty="0">
              <a:latin typeface="Lato Extended"/>
            </a:endParaRPr>
          </a:p>
          <a:p>
            <a:r>
              <a:rPr lang="en-US" sz="2400" b="0" i="0" dirty="0">
                <a:effectLst/>
                <a:latin typeface="Lato Extended"/>
              </a:rPr>
              <a:t>It comes from a specification of conceptual </a:t>
            </a:r>
            <a:r>
              <a:rPr lang="en-US" sz="2400" b="1" i="0" dirty="0">
                <a:solidFill>
                  <a:schemeClr val="accent2"/>
                </a:solidFill>
                <a:effectLst/>
                <a:latin typeface="Lato Extended"/>
              </a:rPr>
              <a:t>classes</a:t>
            </a:r>
            <a:r>
              <a:rPr lang="en-US" sz="2400" b="0" i="0" dirty="0">
                <a:effectLst/>
                <a:latin typeface="Lato Extended"/>
              </a:rPr>
              <a:t>, their </a:t>
            </a:r>
            <a:r>
              <a:rPr lang="en-US" sz="2400" b="1" i="0" dirty="0">
                <a:solidFill>
                  <a:schemeClr val="accent2"/>
                </a:solidFill>
                <a:effectLst/>
                <a:latin typeface="Lato Extended"/>
              </a:rPr>
              <a:t>attributes</a:t>
            </a:r>
            <a:r>
              <a:rPr lang="en-US" sz="2400" b="0" i="0" dirty="0">
                <a:effectLst/>
                <a:latin typeface="Lato Extended"/>
              </a:rPr>
              <a:t> and </a:t>
            </a:r>
            <a:r>
              <a:rPr lang="en-US" sz="2400" b="1" i="0" dirty="0">
                <a:solidFill>
                  <a:schemeClr val="accent2"/>
                </a:solidFill>
                <a:effectLst/>
                <a:latin typeface="Lato Extended"/>
              </a:rPr>
              <a:t>associations</a:t>
            </a:r>
            <a:r>
              <a:rPr lang="en-US" sz="2400" b="0" i="0" dirty="0">
                <a:solidFill>
                  <a:schemeClr val="accent2"/>
                </a:solidFill>
                <a:effectLst/>
                <a:latin typeface="Lato Extended"/>
              </a:rPr>
              <a:t> </a:t>
            </a:r>
            <a:r>
              <a:rPr lang="en-US" sz="2400" b="0" i="0" dirty="0">
                <a:effectLst/>
                <a:latin typeface="Lato Extended"/>
              </a:rPr>
              <a:t>described via UML Class diagrams.</a:t>
            </a:r>
          </a:p>
          <a:p>
            <a:endParaRPr lang="en-US" sz="1700" dirty="0"/>
          </a:p>
        </p:txBody>
      </p:sp>
      <p:sp>
        <p:nvSpPr>
          <p:cNvPr id="4" name="Slide Number Placeholder 3">
            <a:extLst>
              <a:ext uri="{FF2B5EF4-FFF2-40B4-BE49-F238E27FC236}">
                <a16:creationId xmlns:a16="http://schemas.microsoft.com/office/drawing/2014/main" id="{A3E3DB00-D6A2-03C7-9A3B-0770B3C990C2}"/>
              </a:ext>
            </a:extLst>
          </p:cNvPr>
          <p:cNvSpPr>
            <a:spLocks noGrp="1"/>
          </p:cNvSpPr>
          <p:nvPr>
            <p:ph type="sldNum" sz="quarter" idx="12"/>
          </p:nvPr>
        </p:nvSpPr>
        <p:spPr/>
        <p:txBody>
          <a:bodyPr/>
          <a:lstStyle/>
          <a:p>
            <a:fld id="{7DF6DEEC-D04A-4FF0-9A08-7D39859C24F4}" type="slidenum">
              <a:rPr lang="en-US" smtClean="0"/>
              <a:t>3</a:t>
            </a:fld>
            <a:endParaRPr lang="en-US"/>
          </a:p>
        </p:txBody>
      </p:sp>
    </p:spTree>
    <p:extLst>
      <p:ext uri="{BB962C8B-B14F-4D97-AF65-F5344CB8AC3E}">
        <p14:creationId xmlns:p14="http://schemas.microsoft.com/office/powerpoint/2010/main" val="409178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7944" name="Group 807943">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07945" name="Rectangle 807944">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946" name="Rectangle 807945">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947" name="Rectangle 807946">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7938"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Generalization (Contd.)</a:t>
            </a:r>
          </a:p>
        </p:txBody>
      </p:sp>
      <p:sp>
        <p:nvSpPr>
          <p:cNvPr id="807939" name="Rectangle 3"/>
          <p:cNvSpPr>
            <a:spLocks noGrp="1" noChangeArrowheads="1"/>
          </p:cNvSpPr>
          <p:nvPr>
            <p:ph type="body" idx="1"/>
          </p:nvPr>
        </p:nvSpPr>
        <p:spPr>
          <a:xfrm>
            <a:off x="449705" y="2308124"/>
            <a:ext cx="11347553" cy="3673576"/>
          </a:xfrm>
        </p:spPr>
        <p:txBody>
          <a:bodyPr>
            <a:normAutofit/>
          </a:bodyPr>
          <a:lstStyle/>
          <a:p>
            <a:pPr marL="342900" indent="-342900"/>
            <a:r>
              <a:rPr lang="en-US" sz="3600" dirty="0"/>
              <a:t>Generalization creates a conceptual class hierarchy when</a:t>
            </a:r>
          </a:p>
          <a:p>
            <a:pPr marL="0" indent="0">
              <a:buNone/>
            </a:pPr>
            <a:endParaRPr lang="en-US" sz="3600" dirty="0"/>
          </a:p>
          <a:p>
            <a:pPr marL="742950" lvl="1" indent="-285750"/>
            <a:r>
              <a:rPr lang="en-US" sz="3600" dirty="0"/>
              <a:t>Subclasses have additional attributes of interest</a:t>
            </a:r>
          </a:p>
          <a:p>
            <a:pPr marL="742950" lvl="1" indent="-285750"/>
            <a:r>
              <a:rPr lang="en-US" sz="3600" dirty="0"/>
              <a:t>Subclasses have additional associations of interest</a:t>
            </a:r>
          </a:p>
          <a:p>
            <a:pPr marL="742950" lvl="1" indent="-285750"/>
            <a:r>
              <a:rPr lang="en-US" sz="3600" dirty="0"/>
              <a:t>The subclass concept is manipulated differently than the superclass and other subclasses</a:t>
            </a:r>
          </a:p>
          <a:p>
            <a:pPr marL="342900" indent="-342900"/>
            <a:endParaRPr lang="en-US" sz="2000"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8C0F775-76CF-47C7-B425-363A67DCD512}" type="slidenum">
              <a:rPr lang="de-DE">
                <a:solidFill>
                  <a:schemeClr val="tx1">
                    <a:lumMod val="50000"/>
                    <a:lumOff val="50000"/>
                  </a:schemeClr>
                </a:solidFill>
              </a:rPr>
              <a:pPr>
                <a:spcAft>
                  <a:spcPts val="600"/>
                </a:spcAft>
              </a:pPr>
              <a:t>30</a:t>
            </a:fld>
            <a:endParaRPr lang="de-DE">
              <a:solidFill>
                <a:schemeClr val="tx1">
                  <a:lumMod val="50000"/>
                  <a:lumOff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6856" name="Group 846855">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46857" name="Rectangle 846856">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858" name="Rectangle 846857">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859" name="Rectangle 846858">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6850" name="Rectangle 2"/>
          <p:cNvSpPr>
            <a:spLocks noGrp="1" noChangeArrowheads="1"/>
          </p:cNvSpPr>
          <p:nvPr>
            <p:ph type="title"/>
          </p:nvPr>
        </p:nvSpPr>
        <p:spPr>
          <a:xfrm>
            <a:off x="876691" y="301843"/>
            <a:ext cx="10477109" cy="1003532"/>
          </a:xfrm>
        </p:spPr>
        <p:txBody>
          <a:bodyPr anchor="ctr">
            <a:normAutofit/>
          </a:bodyPr>
          <a:lstStyle/>
          <a:p>
            <a:pPr defTabSz="812800"/>
            <a:r>
              <a:rPr lang="en-US" sz="3200">
                <a:solidFill>
                  <a:srgbClr val="FFFFFF"/>
                </a:solidFill>
              </a:rPr>
              <a:t>Subclass Definition: 100% Rule</a:t>
            </a:r>
          </a:p>
        </p:txBody>
      </p:sp>
      <p:sp>
        <p:nvSpPr>
          <p:cNvPr id="846851" name="Rectangle 3"/>
          <p:cNvSpPr>
            <a:spLocks noGrp="1" noChangeArrowheads="1"/>
          </p:cNvSpPr>
          <p:nvPr>
            <p:ph type="body" idx="1"/>
          </p:nvPr>
        </p:nvSpPr>
        <p:spPr>
          <a:xfrm>
            <a:off x="239843" y="1808965"/>
            <a:ext cx="11512445" cy="4747191"/>
          </a:xfrm>
        </p:spPr>
        <p:txBody>
          <a:bodyPr>
            <a:normAutofit/>
          </a:bodyPr>
          <a:lstStyle/>
          <a:p>
            <a:pPr marL="304800" indent="-304800" defTabSz="812800"/>
            <a:r>
              <a:rPr lang="en-US" dirty="0"/>
              <a:t>100% of </a:t>
            </a:r>
            <a:r>
              <a:rPr lang="en-US" i="1" dirty="0"/>
              <a:t>superclass’</a:t>
            </a:r>
            <a:r>
              <a:rPr lang="en-US" dirty="0"/>
              <a:t> definition should be applicable to </a:t>
            </a:r>
            <a:r>
              <a:rPr lang="en-US" i="1" dirty="0"/>
              <a:t>subclass</a:t>
            </a:r>
          </a:p>
          <a:p>
            <a:pPr marL="0" indent="0" defTabSz="812800">
              <a:buNone/>
            </a:pPr>
            <a:endParaRPr lang="en-US" i="1" dirty="0"/>
          </a:p>
          <a:p>
            <a:pPr marL="304800" indent="-304800" defTabSz="812800"/>
            <a:r>
              <a:rPr lang="en-US" dirty="0"/>
              <a:t>This includes:</a:t>
            </a:r>
          </a:p>
          <a:p>
            <a:pPr marL="660400" lvl="1" indent="-254000" defTabSz="812800"/>
            <a:r>
              <a:rPr lang="en-US" sz="2800" dirty="0"/>
              <a:t>Attributes, and</a:t>
            </a:r>
          </a:p>
          <a:p>
            <a:pPr marL="660400" lvl="1" indent="-254000" defTabSz="812800"/>
            <a:r>
              <a:rPr lang="en-US" sz="2800" dirty="0"/>
              <a:t>Association</a:t>
            </a:r>
          </a:p>
          <a:p>
            <a:pPr marL="406400" lvl="1" indent="0" defTabSz="812800">
              <a:buNone/>
            </a:pPr>
            <a:endParaRPr lang="en-US" sz="2800" dirty="0"/>
          </a:p>
          <a:p>
            <a:pPr marL="304800" indent="-304800" defTabSz="812800"/>
            <a:r>
              <a:rPr lang="en-US" dirty="0"/>
              <a:t>Example: </a:t>
            </a:r>
          </a:p>
          <a:p>
            <a:pPr marL="660400" lvl="1" indent="-254000" defTabSz="812800"/>
            <a:r>
              <a:rPr lang="en-US" sz="2800" i="1" dirty="0"/>
              <a:t>Payment</a:t>
            </a:r>
            <a:r>
              <a:rPr lang="en-US" sz="2800" dirty="0"/>
              <a:t> has an </a:t>
            </a:r>
            <a:r>
              <a:rPr lang="en-US" sz="2800" i="1" dirty="0"/>
              <a:t>amount</a:t>
            </a:r>
            <a:r>
              <a:rPr lang="en-US" sz="2800" dirty="0"/>
              <a:t> and pays for a </a:t>
            </a:r>
            <a:r>
              <a:rPr lang="en-US" sz="2800" i="1" dirty="0"/>
              <a:t>sale</a:t>
            </a:r>
          </a:p>
          <a:p>
            <a:pPr marL="660400" lvl="1" indent="-254000" defTabSz="812800"/>
            <a:r>
              <a:rPr lang="en-US" sz="2800" dirty="0"/>
              <a:t>This is true for </a:t>
            </a:r>
            <a:r>
              <a:rPr lang="en-US" sz="2800" i="1" dirty="0" err="1"/>
              <a:t>CreditPayment</a:t>
            </a:r>
            <a:r>
              <a:rPr lang="en-US" sz="2800" dirty="0"/>
              <a:t>, </a:t>
            </a:r>
            <a:r>
              <a:rPr lang="en-US" sz="2800" i="1" dirty="0" err="1"/>
              <a:t>CashPayment</a:t>
            </a:r>
            <a:r>
              <a:rPr lang="en-US" sz="2800" dirty="0"/>
              <a:t>, </a:t>
            </a:r>
            <a:r>
              <a:rPr lang="en-US" sz="2800" i="1" dirty="0" err="1"/>
              <a:t>CheckPayment</a:t>
            </a:r>
            <a:endParaRPr lang="en-US" sz="2800" i="1"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71B91B33-F5AC-4AD7-9F26-26CEB41B886B}" type="slidenum">
              <a:rPr lang="de-DE">
                <a:solidFill>
                  <a:schemeClr val="tx1">
                    <a:lumMod val="50000"/>
                    <a:lumOff val="50000"/>
                  </a:schemeClr>
                </a:solidFill>
              </a:rPr>
              <a:pPr>
                <a:spcAft>
                  <a:spcPts val="600"/>
                </a:spcAft>
              </a:pPr>
              <a:t>31</a:t>
            </a:fld>
            <a:endParaRPr lang="de-DE">
              <a:solidFill>
                <a:schemeClr val="tx1">
                  <a:lumMod val="50000"/>
                  <a:lumOff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pSp>
        <p:nvGrpSpPr>
          <p:cNvPr id="849928" name="Group 84992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49929" name="Rectangle 84992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930" name="Rectangle 84992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931" name="Rectangle 84993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9922" name="Rectangle 2"/>
          <p:cNvSpPr>
            <a:spLocks noGrp="1" noChangeArrowheads="1"/>
          </p:cNvSpPr>
          <p:nvPr>
            <p:ph type="title"/>
          </p:nvPr>
        </p:nvSpPr>
        <p:spPr>
          <a:xfrm>
            <a:off x="876691" y="301843"/>
            <a:ext cx="10477109" cy="1003532"/>
          </a:xfrm>
        </p:spPr>
        <p:txBody>
          <a:bodyPr anchor="ctr">
            <a:normAutofit/>
          </a:bodyPr>
          <a:lstStyle/>
          <a:p>
            <a:pPr defTabSz="812800"/>
            <a:r>
              <a:rPr lang="en-US" sz="3200">
                <a:solidFill>
                  <a:srgbClr val="FFFFFF"/>
                </a:solidFill>
              </a:rPr>
              <a:t>When to define subclass</a:t>
            </a:r>
          </a:p>
        </p:txBody>
      </p:sp>
      <p:sp>
        <p:nvSpPr>
          <p:cNvPr id="849923" name="Rectangle 3"/>
          <p:cNvSpPr>
            <a:spLocks noGrp="1" noChangeArrowheads="1"/>
          </p:cNvSpPr>
          <p:nvPr>
            <p:ph type="body" idx="1"/>
          </p:nvPr>
        </p:nvSpPr>
        <p:spPr>
          <a:xfrm>
            <a:off x="224852" y="1808965"/>
            <a:ext cx="11677338" cy="4747191"/>
          </a:xfrm>
        </p:spPr>
        <p:txBody>
          <a:bodyPr>
            <a:normAutofit/>
          </a:bodyPr>
          <a:lstStyle/>
          <a:p>
            <a:pPr marL="304800" indent="-304800" defTabSz="812800"/>
            <a:r>
              <a:rPr lang="en-US" sz="2400" b="1" dirty="0">
                <a:solidFill>
                  <a:schemeClr val="accent2"/>
                </a:solidFill>
              </a:rPr>
              <a:t>Subclass has additional attributes of interest</a:t>
            </a:r>
          </a:p>
          <a:p>
            <a:pPr marL="660400" lvl="1" indent="-254000" defTabSz="812800"/>
            <a:r>
              <a:rPr lang="en-US" dirty="0"/>
              <a:t>Library</a:t>
            </a:r>
            <a:r>
              <a:rPr lang="en-US" i="1" dirty="0"/>
              <a:t>: Book</a:t>
            </a:r>
            <a:r>
              <a:rPr lang="en-US" dirty="0"/>
              <a:t>, a subclass of </a:t>
            </a:r>
            <a:r>
              <a:rPr lang="en-US" i="1" dirty="0"/>
              <a:t>Loanable</a:t>
            </a:r>
            <a:r>
              <a:rPr lang="en-US" dirty="0"/>
              <a:t> resource, has ISBN attribute</a:t>
            </a:r>
          </a:p>
          <a:p>
            <a:pPr marL="304800" indent="-304800" defTabSz="812800"/>
            <a:r>
              <a:rPr lang="en-US" sz="2400" b="1" dirty="0">
                <a:solidFill>
                  <a:schemeClr val="accent2"/>
                </a:solidFill>
              </a:rPr>
              <a:t>Subclass has additional associations of interest</a:t>
            </a:r>
          </a:p>
          <a:p>
            <a:pPr marL="660400" lvl="1" indent="-254000" defTabSz="812800"/>
            <a:r>
              <a:rPr lang="en-US" dirty="0"/>
              <a:t>Register: </a:t>
            </a:r>
            <a:r>
              <a:rPr lang="en-US" i="1" dirty="0" err="1"/>
              <a:t>CreditPayment</a:t>
            </a:r>
            <a:r>
              <a:rPr lang="en-US" dirty="0"/>
              <a:t>, a subclass of </a:t>
            </a:r>
            <a:r>
              <a:rPr lang="en-US" i="1" dirty="0"/>
              <a:t>Payment</a:t>
            </a:r>
            <a:r>
              <a:rPr lang="en-US" dirty="0"/>
              <a:t>, is associated with a </a:t>
            </a:r>
            <a:r>
              <a:rPr lang="en-US" i="1" dirty="0" err="1"/>
              <a:t>CreditCard</a:t>
            </a:r>
            <a:endParaRPr lang="en-US" i="1" dirty="0"/>
          </a:p>
          <a:p>
            <a:pPr marL="304800" indent="-304800" defTabSz="812800"/>
            <a:r>
              <a:rPr lang="en-US" sz="2400" b="1" dirty="0">
                <a:solidFill>
                  <a:schemeClr val="accent2"/>
                </a:solidFill>
              </a:rPr>
              <a:t>Subclass is operated, handled or acted differently than superclass</a:t>
            </a:r>
          </a:p>
          <a:p>
            <a:pPr marL="660400" lvl="1" indent="-254000" defTabSz="812800"/>
            <a:r>
              <a:rPr lang="en-US" dirty="0"/>
              <a:t>Register</a:t>
            </a:r>
            <a:r>
              <a:rPr lang="en-US" i="1" dirty="0"/>
              <a:t>: </a:t>
            </a:r>
            <a:r>
              <a:rPr lang="en-US" i="1" dirty="0" err="1"/>
              <a:t>CreditPayment</a:t>
            </a:r>
            <a:r>
              <a:rPr lang="en-US" dirty="0"/>
              <a:t>, a subclass of </a:t>
            </a:r>
            <a:r>
              <a:rPr lang="en-US" i="1" dirty="0"/>
              <a:t>Payment</a:t>
            </a:r>
            <a:r>
              <a:rPr lang="en-US" dirty="0"/>
              <a:t>, is handled differently than other kinds of payments</a:t>
            </a:r>
          </a:p>
          <a:p>
            <a:pPr marL="304800" indent="-304800" defTabSz="812800"/>
            <a:r>
              <a:rPr lang="en-US" sz="2400" b="1" dirty="0">
                <a:solidFill>
                  <a:schemeClr val="accent2"/>
                </a:solidFill>
              </a:rPr>
              <a:t>Subclass behaves differently than superclass</a:t>
            </a:r>
          </a:p>
          <a:p>
            <a:pPr marL="660400" lvl="1" indent="-254000" defTabSz="812800"/>
            <a:r>
              <a:rPr lang="en-US" dirty="0"/>
              <a:t>Market Research: </a:t>
            </a:r>
            <a:r>
              <a:rPr lang="en-US" i="1" dirty="0"/>
              <a:t>Child</a:t>
            </a:r>
            <a:r>
              <a:rPr lang="en-US" dirty="0"/>
              <a:t>, subclass of </a:t>
            </a:r>
            <a:r>
              <a:rPr lang="en-US" i="1" dirty="0"/>
              <a:t>Human</a:t>
            </a:r>
            <a:r>
              <a:rPr lang="en-US" dirty="0"/>
              <a:t>, behaves differently than </a:t>
            </a:r>
            <a:r>
              <a:rPr lang="en-US" i="1" dirty="0"/>
              <a:t>Parents</a:t>
            </a:r>
            <a:r>
              <a:rPr lang="en-US" dirty="0"/>
              <a:t> with respect to sleep habits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900D7520-8BB3-4606-A47F-DCE0086C9D05}" type="slidenum">
              <a:rPr lang="de-DE">
                <a:solidFill>
                  <a:schemeClr val="tx1">
                    <a:lumMod val="50000"/>
                    <a:lumOff val="50000"/>
                  </a:schemeClr>
                </a:solidFill>
              </a:rPr>
              <a:pPr>
                <a:spcAft>
                  <a:spcPts val="600"/>
                </a:spcAft>
              </a:pPr>
              <a:t>32</a:t>
            </a:fld>
            <a:endParaRPr lang="de-DE">
              <a:solidFill>
                <a:schemeClr val="tx1">
                  <a:lumMod val="50000"/>
                  <a:lumOff val="5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9992" name="Group 80999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09993" name="Rectangle 80999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994" name="Rectangle 80999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995" name="Rectangle 80999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9986"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Abstract Conceptual Classes</a:t>
            </a:r>
          </a:p>
        </p:txBody>
      </p:sp>
      <p:sp>
        <p:nvSpPr>
          <p:cNvPr id="809987" name="Rectangle 3"/>
          <p:cNvSpPr>
            <a:spLocks noGrp="1" noChangeArrowheads="1"/>
          </p:cNvSpPr>
          <p:nvPr>
            <p:ph type="body" idx="1"/>
          </p:nvPr>
        </p:nvSpPr>
        <p:spPr>
          <a:xfrm>
            <a:off x="209862" y="2308123"/>
            <a:ext cx="11143938" cy="4248033"/>
          </a:xfrm>
        </p:spPr>
        <p:txBody>
          <a:bodyPr>
            <a:normAutofit/>
          </a:bodyPr>
          <a:lstStyle/>
          <a:p>
            <a:pPr marL="342900" indent="-342900"/>
            <a:r>
              <a:rPr lang="en-US" dirty="0"/>
              <a:t>If every member of a superclass must also be a member of a subclass then that superclass is an abstract superclass</a:t>
            </a:r>
          </a:p>
          <a:p>
            <a:pPr marL="742950" lvl="1" indent="-285750"/>
            <a:r>
              <a:rPr lang="en-US" sz="2800" dirty="0"/>
              <a:t>An abstract class cannot be instantiated</a:t>
            </a:r>
          </a:p>
          <a:p>
            <a:pPr marL="457200" lvl="1" indent="0">
              <a:buNone/>
            </a:pPr>
            <a:endParaRPr lang="en-US" sz="2800" dirty="0"/>
          </a:p>
          <a:p>
            <a:pPr marL="342900" indent="-342900"/>
            <a:r>
              <a:rPr lang="en-US" dirty="0"/>
              <a:t>Payment class in our previous example is an abstract class</a:t>
            </a:r>
          </a:p>
          <a:p>
            <a:pPr marL="0" indent="0">
              <a:buNone/>
            </a:pPr>
            <a:endParaRPr lang="en-US" dirty="0"/>
          </a:p>
          <a:p>
            <a:pPr marL="342900" indent="-342900"/>
            <a:r>
              <a:rPr lang="en-US" dirty="0"/>
              <a:t>In UML, the name of an abstract class is italicized</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93E346E0-0493-4CCD-8CD6-2812625F6118}" type="slidenum">
              <a:rPr lang="de-DE">
                <a:solidFill>
                  <a:schemeClr val="tx1">
                    <a:lumMod val="50000"/>
                    <a:lumOff val="50000"/>
                  </a:schemeClr>
                </a:solidFill>
              </a:rPr>
              <a:pPr>
                <a:spcAft>
                  <a:spcPts val="600"/>
                </a:spcAft>
              </a:pPr>
              <a:t>33</a:t>
            </a:fld>
            <a:endParaRPr lang="de-DE">
              <a:solidFill>
                <a:schemeClr val="tx1">
                  <a:lumMod val="50000"/>
                  <a:lumOff val="5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1976" name="Group 851975">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51977" name="Rectangle 851976">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978" name="Rectangle 851977">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979" name="Rectangle 851978">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1970" name="Rectangle 2"/>
          <p:cNvSpPr>
            <a:spLocks noGrp="1" noChangeArrowheads="1"/>
          </p:cNvSpPr>
          <p:nvPr>
            <p:ph type="title"/>
          </p:nvPr>
        </p:nvSpPr>
        <p:spPr>
          <a:xfrm>
            <a:off x="876691" y="301843"/>
            <a:ext cx="10477109" cy="1003532"/>
          </a:xfrm>
        </p:spPr>
        <p:txBody>
          <a:bodyPr anchor="ctr">
            <a:normAutofit/>
          </a:bodyPr>
          <a:lstStyle/>
          <a:p>
            <a:pPr defTabSz="812800"/>
            <a:r>
              <a:rPr lang="en-US" sz="3200">
                <a:solidFill>
                  <a:srgbClr val="FFFFFF"/>
                </a:solidFill>
              </a:rPr>
              <a:t>Modeling Changing States</a:t>
            </a:r>
          </a:p>
        </p:txBody>
      </p:sp>
      <p:sp>
        <p:nvSpPr>
          <p:cNvPr id="851971" name="Rectangle 3"/>
          <p:cNvSpPr>
            <a:spLocks noGrp="1" noChangeArrowheads="1"/>
          </p:cNvSpPr>
          <p:nvPr>
            <p:ph type="body" idx="1"/>
          </p:nvPr>
        </p:nvSpPr>
        <p:spPr>
          <a:xfrm>
            <a:off x="209862" y="2308124"/>
            <a:ext cx="11797259" cy="3673576"/>
          </a:xfrm>
        </p:spPr>
        <p:txBody>
          <a:bodyPr>
            <a:normAutofit/>
          </a:bodyPr>
          <a:lstStyle/>
          <a:p>
            <a:pPr marL="304800" indent="-304800" defTabSz="812800"/>
            <a:r>
              <a:rPr lang="en-US" sz="3200" dirty="0"/>
              <a:t>Do not model states of a concept as subclass of X. Rather:</a:t>
            </a:r>
          </a:p>
          <a:p>
            <a:pPr marL="0" indent="0" defTabSz="812800">
              <a:buNone/>
            </a:pPr>
            <a:endParaRPr lang="en-US" sz="3200" dirty="0"/>
          </a:p>
          <a:p>
            <a:pPr marL="660400" lvl="1" indent="-254000" defTabSz="812800"/>
            <a:r>
              <a:rPr lang="en-US" sz="3200" dirty="0"/>
              <a:t>Define a state hierarchy and associate the states with X, or</a:t>
            </a:r>
          </a:p>
          <a:p>
            <a:pPr marL="406400" lvl="1" indent="0" defTabSz="812800">
              <a:buNone/>
            </a:pPr>
            <a:endParaRPr lang="en-US" sz="3200" dirty="0"/>
          </a:p>
          <a:p>
            <a:pPr marL="660400" lvl="1" indent="-254000" defTabSz="812800"/>
            <a:r>
              <a:rPr lang="en-US" sz="3200" dirty="0"/>
              <a:t>Ignore showing states of a concept in the conceptual model; show them in state diagrams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469849E2-8DF0-4733-B66B-7B33A033D6CA}" type="slidenum">
              <a:rPr lang="de-DE">
                <a:solidFill>
                  <a:schemeClr val="tx1">
                    <a:lumMod val="50000"/>
                    <a:lumOff val="50000"/>
                  </a:schemeClr>
                </a:solidFill>
              </a:rPr>
              <a:pPr>
                <a:spcAft>
                  <a:spcPts val="600"/>
                </a:spcAft>
              </a:pPr>
              <a:t>34</a:t>
            </a:fld>
            <a:endParaRPr lang="de-DE">
              <a:solidFill>
                <a:schemeClr val="tx1">
                  <a:lumMod val="50000"/>
                  <a:lumOff val="5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fld id="{E7B2A8DD-3B43-4F70-8DF2-3E042226D37D}" type="slidenum">
              <a:rPr lang="de-DE"/>
              <a:pPr/>
              <a:t>35</a:t>
            </a:fld>
            <a:endParaRPr lang="de-DE"/>
          </a:p>
        </p:txBody>
      </p:sp>
      <p:sp>
        <p:nvSpPr>
          <p:cNvPr id="852994" name="Rectangle 2"/>
          <p:cNvSpPr>
            <a:spLocks noGrp="1" noChangeArrowheads="1"/>
          </p:cNvSpPr>
          <p:nvPr>
            <p:ph type="title"/>
          </p:nvPr>
        </p:nvSpPr>
        <p:spPr/>
        <p:txBody>
          <a:bodyPr/>
          <a:lstStyle/>
          <a:p>
            <a:pPr defTabSz="812800"/>
            <a:r>
              <a:rPr lang="en-US"/>
              <a:t>Example: Payment States</a:t>
            </a:r>
          </a:p>
        </p:txBody>
      </p:sp>
      <p:sp>
        <p:nvSpPr>
          <p:cNvPr id="852995" name="AutoShape 3"/>
          <p:cNvSpPr>
            <a:spLocks noChangeArrowheads="1"/>
          </p:cNvSpPr>
          <p:nvPr/>
        </p:nvSpPr>
        <p:spPr bwMode="auto">
          <a:xfrm>
            <a:off x="3260725" y="3429001"/>
            <a:ext cx="514350" cy="265113"/>
          </a:xfrm>
          <a:prstGeom prst="triangle">
            <a:avLst>
              <a:gd name="adj" fmla="val 50000"/>
            </a:avLst>
          </a:prstGeom>
          <a:noFill/>
          <a:ln w="9525">
            <a:solidFill>
              <a:schemeClr val="tx1"/>
            </a:solidFill>
            <a:miter lim="800000"/>
            <a:headEnd/>
            <a:tailEnd/>
          </a:ln>
          <a:effectLst/>
        </p:spPr>
        <p:txBody>
          <a:bodyPr wrap="none" anchor="ctr"/>
          <a:lstStyle/>
          <a:p>
            <a:endParaRPr lang="en-US"/>
          </a:p>
        </p:txBody>
      </p:sp>
      <p:sp>
        <p:nvSpPr>
          <p:cNvPr id="852996" name="Line 4"/>
          <p:cNvSpPr>
            <a:spLocks noChangeShapeType="1"/>
          </p:cNvSpPr>
          <p:nvPr/>
        </p:nvSpPr>
        <p:spPr bwMode="auto">
          <a:xfrm>
            <a:off x="3517900" y="3694113"/>
            <a:ext cx="0" cy="334962"/>
          </a:xfrm>
          <a:prstGeom prst="line">
            <a:avLst/>
          </a:prstGeom>
          <a:noFill/>
          <a:ln w="9525">
            <a:solidFill>
              <a:schemeClr val="tx1"/>
            </a:solidFill>
            <a:round/>
            <a:headEnd/>
            <a:tailEnd/>
          </a:ln>
          <a:effectLst/>
        </p:spPr>
        <p:txBody>
          <a:bodyPr/>
          <a:lstStyle/>
          <a:p>
            <a:endParaRPr lang="en-US"/>
          </a:p>
        </p:txBody>
      </p:sp>
      <p:sp>
        <p:nvSpPr>
          <p:cNvPr id="852997" name="Rectangle 5"/>
          <p:cNvSpPr>
            <a:spLocks noChangeArrowheads="1"/>
          </p:cNvSpPr>
          <p:nvPr/>
        </p:nvSpPr>
        <p:spPr bwMode="auto">
          <a:xfrm>
            <a:off x="2917826" y="2914650"/>
            <a:ext cx="128587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Payment</a:t>
            </a:r>
          </a:p>
        </p:txBody>
      </p:sp>
      <p:sp>
        <p:nvSpPr>
          <p:cNvPr id="852998" name="Line 6"/>
          <p:cNvSpPr>
            <a:spLocks noChangeShapeType="1"/>
          </p:cNvSpPr>
          <p:nvPr/>
        </p:nvSpPr>
        <p:spPr bwMode="auto">
          <a:xfrm>
            <a:off x="2832100" y="4029075"/>
            <a:ext cx="1371600" cy="0"/>
          </a:xfrm>
          <a:prstGeom prst="line">
            <a:avLst/>
          </a:prstGeom>
          <a:noFill/>
          <a:ln w="9525">
            <a:solidFill>
              <a:schemeClr val="tx1"/>
            </a:solidFill>
            <a:miter lim="800000"/>
            <a:headEnd/>
            <a:tailEnd/>
          </a:ln>
          <a:effectLst/>
        </p:spPr>
        <p:txBody>
          <a:bodyPr wrap="none"/>
          <a:lstStyle/>
          <a:p>
            <a:endParaRPr lang="en-US"/>
          </a:p>
        </p:txBody>
      </p:sp>
      <p:sp>
        <p:nvSpPr>
          <p:cNvPr id="852999" name="Rectangle 7"/>
          <p:cNvSpPr>
            <a:spLocks noChangeArrowheads="1"/>
          </p:cNvSpPr>
          <p:nvPr/>
        </p:nvSpPr>
        <p:spPr bwMode="auto">
          <a:xfrm>
            <a:off x="1974850" y="4371975"/>
            <a:ext cx="1371600" cy="68580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Authorized</a:t>
            </a:r>
          </a:p>
          <a:p>
            <a:pPr defTabSz="1028700"/>
            <a:r>
              <a:rPr lang="en-US">
                <a:latin typeface="Tahoma" pitchFamily="34" charset="0"/>
              </a:rPr>
              <a:t>Payment</a:t>
            </a:r>
          </a:p>
        </p:txBody>
      </p:sp>
      <p:sp>
        <p:nvSpPr>
          <p:cNvPr id="853000" name="Rectangle 8"/>
          <p:cNvSpPr>
            <a:spLocks noChangeArrowheads="1"/>
          </p:cNvSpPr>
          <p:nvPr/>
        </p:nvSpPr>
        <p:spPr bwMode="auto">
          <a:xfrm>
            <a:off x="3517901" y="4371975"/>
            <a:ext cx="1457325" cy="68580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Unauthorized</a:t>
            </a:r>
          </a:p>
          <a:p>
            <a:pPr defTabSz="1028700"/>
            <a:r>
              <a:rPr lang="en-US">
                <a:latin typeface="Tahoma" pitchFamily="34" charset="0"/>
              </a:rPr>
              <a:t>Payment</a:t>
            </a:r>
          </a:p>
        </p:txBody>
      </p:sp>
      <p:sp>
        <p:nvSpPr>
          <p:cNvPr id="853001" name="Line 9"/>
          <p:cNvSpPr>
            <a:spLocks noChangeShapeType="1"/>
          </p:cNvSpPr>
          <p:nvPr/>
        </p:nvSpPr>
        <p:spPr bwMode="auto">
          <a:xfrm>
            <a:off x="2832100" y="4029075"/>
            <a:ext cx="0" cy="342900"/>
          </a:xfrm>
          <a:prstGeom prst="line">
            <a:avLst/>
          </a:prstGeom>
          <a:noFill/>
          <a:ln w="9525">
            <a:solidFill>
              <a:schemeClr val="tx1"/>
            </a:solidFill>
            <a:miter lim="800000"/>
            <a:headEnd/>
            <a:tailEnd/>
          </a:ln>
          <a:effectLst/>
        </p:spPr>
        <p:txBody>
          <a:bodyPr wrap="none"/>
          <a:lstStyle/>
          <a:p>
            <a:endParaRPr lang="en-US"/>
          </a:p>
        </p:txBody>
      </p:sp>
      <p:sp>
        <p:nvSpPr>
          <p:cNvPr id="853002" name="Line 10"/>
          <p:cNvSpPr>
            <a:spLocks noChangeShapeType="1"/>
          </p:cNvSpPr>
          <p:nvPr/>
        </p:nvSpPr>
        <p:spPr bwMode="auto">
          <a:xfrm>
            <a:off x="4203700" y="4029075"/>
            <a:ext cx="0" cy="342900"/>
          </a:xfrm>
          <a:prstGeom prst="line">
            <a:avLst/>
          </a:prstGeom>
          <a:noFill/>
          <a:ln w="9525">
            <a:solidFill>
              <a:schemeClr val="tx1"/>
            </a:solidFill>
            <a:miter lim="800000"/>
            <a:headEnd/>
            <a:tailEnd/>
          </a:ln>
          <a:effectLst/>
        </p:spPr>
        <p:txBody>
          <a:bodyPr wrap="none"/>
          <a:lstStyle/>
          <a:p>
            <a:endParaRPr lang="en-US"/>
          </a:p>
        </p:txBody>
      </p:sp>
      <p:sp>
        <p:nvSpPr>
          <p:cNvPr id="853003" name="Rectangle 11"/>
          <p:cNvSpPr>
            <a:spLocks noChangeArrowheads="1"/>
          </p:cNvSpPr>
          <p:nvPr/>
        </p:nvSpPr>
        <p:spPr bwMode="auto">
          <a:xfrm>
            <a:off x="6175376" y="2914650"/>
            <a:ext cx="111442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Payment</a:t>
            </a:r>
          </a:p>
        </p:txBody>
      </p:sp>
      <p:sp>
        <p:nvSpPr>
          <p:cNvPr id="853004" name="Text Box 12"/>
          <p:cNvSpPr txBox="1">
            <a:spLocks noChangeArrowheads="1"/>
          </p:cNvSpPr>
          <p:nvPr/>
        </p:nvSpPr>
        <p:spPr bwMode="auto">
          <a:xfrm>
            <a:off x="7289801" y="3171826"/>
            <a:ext cx="334387"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a:t>
            </a:r>
          </a:p>
        </p:txBody>
      </p:sp>
      <p:sp>
        <p:nvSpPr>
          <p:cNvPr id="853005" name="Text Box 13"/>
          <p:cNvSpPr txBox="1">
            <a:spLocks noChangeArrowheads="1"/>
          </p:cNvSpPr>
          <p:nvPr/>
        </p:nvSpPr>
        <p:spPr bwMode="auto">
          <a:xfrm>
            <a:off x="8061326" y="3171826"/>
            <a:ext cx="334387"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1</a:t>
            </a:r>
          </a:p>
        </p:txBody>
      </p:sp>
      <p:sp>
        <p:nvSpPr>
          <p:cNvPr id="853006" name="Text Box 14"/>
          <p:cNvSpPr txBox="1">
            <a:spLocks noChangeArrowheads="1"/>
          </p:cNvSpPr>
          <p:nvPr/>
        </p:nvSpPr>
        <p:spPr bwMode="auto">
          <a:xfrm>
            <a:off x="7461251" y="2828926"/>
            <a:ext cx="659155"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Is-in</a:t>
            </a:r>
          </a:p>
        </p:txBody>
      </p:sp>
      <p:sp>
        <p:nvSpPr>
          <p:cNvPr id="853007" name="Line 15"/>
          <p:cNvSpPr>
            <a:spLocks noChangeShapeType="1"/>
          </p:cNvSpPr>
          <p:nvPr/>
        </p:nvSpPr>
        <p:spPr bwMode="auto">
          <a:xfrm>
            <a:off x="7289801" y="3171825"/>
            <a:ext cx="1114425"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853008" name="Rectangle 16"/>
          <p:cNvSpPr>
            <a:spLocks noChangeArrowheads="1"/>
          </p:cNvSpPr>
          <p:nvPr/>
        </p:nvSpPr>
        <p:spPr bwMode="auto">
          <a:xfrm>
            <a:off x="8404226" y="2914650"/>
            <a:ext cx="128587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Payment</a:t>
            </a:r>
          </a:p>
          <a:p>
            <a:pPr defTabSz="1028700"/>
            <a:r>
              <a:rPr lang="en-US">
                <a:latin typeface="Tahoma" pitchFamily="34" charset="0"/>
              </a:rPr>
              <a:t>State</a:t>
            </a:r>
          </a:p>
        </p:txBody>
      </p:sp>
      <p:sp>
        <p:nvSpPr>
          <p:cNvPr id="853009" name="AutoShape 17"/>
          <p:cNvSpPr>
            <a:spLocks noChangeArrowheads="1"/>
          </p:cNvSpPr>
          <p:nvPr/>
        </p:nvSpPr>
        <p:spPr bwMode="auto">
          <a:xfrm>
            <a:off x="8747125" y="3429001"/>
            <a:ext cx="514350" cy="265113"/>
          </a:xfrm>
          <a:prstGeom prst="triangle">
            <a:avLst>
              <a:gd name="adj" fmla="val 50000"/>
            </a:avLst>
          </a:prstGeom>
          <a:noFill/>
          <a:ln w="9525">
            <a:solidFill>
              <a:schemeClr val="tx1"/>
            </a:solidFill>
            <a:miter lim="800000"/>
            <a:headEnd/>
            <a:tailEnd/>
          </a:ln>
          <a:effectLst/>
        </p:spPr>
        <p:txBody>
          <a:bodyPr wrap="none" anchor="ctr"/>
          <a:lstStyle/>
          <a:p>
            <a:endParaRPr lang="en-US"/>
          </a:p>
        </p:txBody>
      </p:sp>
      <p:sp>
        <p:nvSpPr>
          <p:cNvPr id="853010" name="Line 18"/>
          <p:cNvSpPr>
            <a:spLocks noChangeShapeType="1"/>
          </p:cNvSpPr>
          <p:nvPr/>
        </p:nvSpPr>
        <p:spPr bwMode="auto">
          <a:xfrm>
            <a:off x="9004300" y="3694113"/>
            <a:ext cx="0" cy="334962"/>
          </a:xfrm>
          <a:prstGeom prst="line">
            <a:avLst/>
          </a:prstGeom>
          <a:noFill/>
          <a:ln w="9525">
            <a:solidFill>
              <a:schemeClr val="tx1"/>
            </a:solidFill>
            <a:round/>
            <a:headEnd/>
            <a:tailEnd/>
          </a:ln>
          <a:effectLst/>
        </p:spPr>
        <p:txBody>
          <a:bodyPr/>
          <a:lstStyle/>
          <a:p>
            <a:endParaRPr lang="en-US"/>
          </a:p>
        </p:txBody>
      </p:sp>
      <p:sp>
        <p:nvSpPr>
          <p:cNvPr id="853011" name="Line 19"/>
          <p:cNvSpPr>
            <a:spLocks noChangeShapeType="1"/>
          </p:cNvSpPr>
          <p:nvPr/>
        </p:nvSpPr>
        <p:spPr bwMode="auto">
          <a:xfrm>
            <a:off x="8318500" y="4029075"/>
            <a:ext cx="1371600" cy="0"/>
          </a:xfrm>
          <a:prstGeom prst="line">
            <a:avLst/>
          </a:prstGeom>
          <a:noFill/>
          <a:ln w="9525">
            <a:solidFill>
              <a:schemeClr val="tx1"/>
            </a:solidFill>
            <a:miter lim="800000"/>
            <a:headEnd/>
            <a:tailEnd/>
          </a:ln>
          <a:effectLst/>
        </p:spPr>
        <p:txBody>
          <a:bodyPr wrap="none"/>
          <a:lstStyle/>
          <a:p>
            <a:endParaRPr lang="en-US"/>
          </a:p>
        </p:txBody>
      </p:sp>
      <p:sp>
        <p:nvSpPr>
          <p:cNvPr id="853012" name="Rectangle 20"/>
          <p:cNvSpPr>
            <a:spLocks noChangeArrowheads="1"/>
          </p:cNvSpPr>
          <p:nvPr/>
        </p:nvSpPr>
        <p:spPr bwMode="auto">
          <a:xfrm>
            <a:off x="7461250" y="4371975"/>
            <a:ext cx="1371600" cy="68580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Authorized</a:t>
            </a:r>
          </a:p>
          <a:p>
            <a:pPr defTabSz="1028700"/>
            <a:r>
              <a:rPr lang="en-US">
                <a:latin typeface="Tahoma" pitchFamily="34" charset="0"/>
              </a:rPr>
              <a:t>State</a:t>
            </a:r>
          </a:p>
        </p:txBody>
      </p:sp>
      <p:sp>
        <p:nvSpPr>
          <p:cNvPr id="853013" name="Rectangle 21"/>
          <p:cNvSpPr>
            <a:spLocks noChangeArrowheads="1"/>
          </p:cNvSpPr>
          <p:nvPr/>
        </p:nvSpPr>
        <p:spPr bwMode="auto">
          <a:xfrm>
            <a:off x="9004301" y="4371975"/>
            <a:ext cx="1457325" cy="68580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Unauthorized</a:t>
            </a:r>
          </a:p>
          <a:p>
            <a:pPr defTabSz="1028700"/>
            <a:r>
              <a:rPr lang="en-US">
                <a:latin typeface="Tahoma" pitchFamily="34" charset="0"/>
              </a:rPr>
              <a:t>State</a:t>
            </a:r>
          </a:p>
        </p:txBody>
      </p:sp>
      <p:sp>
        <p:nvSpPr>
          <p:cNvPr id="853014" name="Line 22"/>
          <p:cNvSpPr>
            <a:spLocks noChangeShapeType="1"/>
          </p:cNvSpPr>
          <p:nvPr/>
        </p:nvSpPr>
        <p:spPr bwMode="auto">
          <a:xfrm>
            <a:off x="8318500" y="4029075"/>
            <a:ext cx="0" cy="342900"/>
          </a:xfrm>
          <a:prstGeom prst="line">
            <a:avLst/>
          </a:prstGeom>
          <a:noFill/>
          <a:ln w="9525">
            <a:solidFill>
              <a:schemeClr val="tx1"/>
            </a:solidFill>
            <a:miter lim="800000"/>
            <a:headEnd/>
            <a:tailEnd/>
          </a:ln>
          <a:effectLst/>
        </p:spPr>
        <p:txBody>
          <a:bodyPr wrap="none"/>
          <a:lstStyle/>
          <a:p>
            <a:endParaRPr lang="en-US"/>
          </a:p>
        </p:txBody>
      </p:sp>
      <p:sp>
        <p:nvSpPr>
          <p:cNvPr id="853015" name="Line 23"/>
          <p:cNvSpPr>
            <a:spLocks noChangeShapeType="1"/>
          </p:cNvSpPr>
          <p:nvPr/>
        </p:nvSpPr>
        <p:spPr bwMode="auto">
          <a:xfrm>
            <a:off x="9690100" y="4029075"/>
            <a:ext cx="0" cy="342900"/>
          </a:xfrm>
          <a:prstGeom prst="line">
            <a:avLst/>
          </a:prstGeom>
          <a:noFill/>
          <a:ln w="9525">
            <a:solidFill>
              <a:schemeClr val="tx1"/>
            </a:solidFill>
            <a:miter lim="800000"/>
            <a:headEnd/>
            <a:tailEnd/>
          </a:ln>
          <a:effectLst/>
        </p:spPr>
        <p:txBody>
          <a:bodyPr wrap="none"/>
          <a:lstStyle/>
          <a:p>
            <a:endParaRPr lang="en-US"/>
          </a:p>
        </p:txBody>
      </p:sp>
      <p:sp>
        <p:nvSpPr>
          <p:cNvPr id="853016" name="Line 24"/>
          <p:cNvSpPr>
            <a:spLocks noChangeShapeType="1"/>
          </p:cNvSpPr>
          <p:nvPr/>
        </p:nvSpPr>
        <p:spPr bwMode="auto">
          <a:xfrm>
            <a:off x="5832475" y="2314576"/>
            <a:ext cx="0" cy="3343275"/>
          </a:xfrm>
          <a:prstGeom prst="line">
            <a:avLst/>
          </a:prstGeom>
          <a:noFill/>
          <a:ln w="57150">
            <a:solidFill>
              <a:schemeClr val="tx1"/>
            </a:solidFill>
            <a:miter lim="800000"/>
            <a:headEnd/>
            <a:tailEnd/>
          </a:ln>
          <a:effectLst/>
        </p:spPr>
        <p:txBody>
          <a:bodyPr wrap="none"/>
          <a:lstStyle/>
          <a:p>
            <a:endParaRPr lang="en-US"/>
          </a:p>
        </p:txBody>
      </p:sp>
      <p:sp>
        <p:nvSpPr>
          <p:cNvPr id="2" name="TextBox 1">
            <a:extLst>
              <a:ext uri="{FF2B5EF4-FFF2-40B4-BE49-F238E27FC236}">
                <a16:creationId xmlns:a16="http://schemas.microsoft.com/office/drawing/2014/main" id="{F654CA7D-4E62-EA1B-0F7F-657E248FD17B}"/>
              </a:ext>
            </a:extLst>
          </p:cNvPr>
          <p:cNvSpPr txBox="1"/>
          <p:nvPr/>
        </p:nvSpPr>
        <p:spPr>
          <a:xfrm>
            <a:off x="838200" y="2314576"/>
            <a:ext cx="1908174" cy="646331"/>
          </a:xfrm>
          <a:prstGeom prst="rect">
            <a:avLst/>
          </a:prstGeom>
          <a:noFill/>
        </p:spPr>
        <p:txBody>
          <a:bodyPr wrap="square" rtlCol="0">
            <a:spAutoFit/>
          </a:bodyPr>
          <a:lstStyle/>
          <a:p>
            <a:r>
              <a:rPr lang="en-US" dirty="0"/>
              <a:t>Avoid This Situation</a:t>
            </a:r>
          </a:p>
        </p:txBody>
      </p:sp>
      <p:sp>
        <p:nvSpPr>
          <p:cNvPr id="3" name="TextBox 2">
            <a:extLst>
              <a:ext uri="{FF2B5EF4-FFF2-40B4-BE49-F238E27FC236}">
                <a16:creationId xmlns:a16="http://schemas.microsoft.com/office/drawing/2014/main" id="{1D88F740-0D0B-833E-C63A-E0EA8CB3A81F}"/>
              </a:ext>
            </a:extLst>
          </p:cNvPr>
          <p:cNvSpPr txBox="1"/>
          <p:nvPr/>
        </p:nvSpPr>
        <p:spPr>
          <a:xfrm>
            <a:off x="9810108" y="1455473"/>
            <a:ext cx="1908174" cy="2031325"/>
          </a:xfrm>
          <a:prstGeom prst="rect">
            <a:avLst/>
          </a:prstGeom>
          <a:noFill/>
        </p:spPr>
        <p:txBody>
          <a:bodyPr wrap="square" rtlCol="0">
            <a:spAutoFit/>
          </a:bodyPr>
          <a:lstStyle/>
          <a:p>
            <a:r>
              <a:rPr lang="en-US" dirty="0"/>
              <a:t>This is a better way to represent states in a domain model. Or ignore showing the states in the domain model.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a:xfrm>
            <a:off x="3581392" y="6356350"/>
            <a:ext cx="2743200" cy="365125"/>
          </a:xfrm>
        </p:spPr>
        <p:txBody>
          <a:bodyPr/>
          <a:lstStyle/>
          <a:p>
            <a:fld id="{55CF7F1F-BD89-4691-81D3-3829BAC0D3FE}" type="slidenum">
              <a:rPr lang="de-DE"/>
              <a:pPr/>
              <a:t>36</a:t>
            </a:fld>
            <a:endParaRPr lang="de-DE"/>
          </a:p>
        </p:txBody>
      </p:sp>
      <p:sp>
        <p:nvSpPr>
          <p:cNvPr id="812034" name="Rectangle 2"/>
          <p:cNvSpPr>
            <a:spLocks noGrp="1" noChangeArrowheads="1"/>
          </p:cNvSpPr>
          <p:nvPr>
            <p:ph type="title"/>
          </p:nvPr>
        </p:nvSpPr>
        <p:spPr>
          <a:xfrm>
            <a:off x="331539" y="48888"/>
            <a:ext cx="10515600" cy="1325563"/>
          </a:xfrm>
        </p:spPr>
        <p:txBody>
          <a:bodyPr/>
          <a:lstStyle/>
          <a:p>
            <a:r>
              <a:rPr lang="en-US" altLang="en-US" dirty="0"/>
              <a:t>Association Classes</a:t>
            </a:r>
          </a:p>
        </p:txBody>
      </p:sp>
      <p:sp>
        <p:nvSpPr>
          <p:cNvPr id="812036" name="Text Box 4"/>
          <p:cNvSpPr txBox="1">
            <a:spLocks noChangeArrowheads="1"/>
          </p:cNvSpPr>
          <p:nvPr/>
        </p:nvSpPr>
        <p:spPr bwMode="blackWhite">
          <a:xfrm>
            <a:off x="6489692" y="4318001"/>
            <a:ext cx="1460500" cy="276999"/>
          </a:xfrm>
          <a:prstGeom prst="rect">
            <a:avLst/>
          </a:prstGeom>
          <a:noFill/>
          <a:ln w="9525">
            <a:solidFill>
              <a:schemeClr val="tx1"/>
            </a:solidFill>
            <a:miter lim="800000"/>
            <a:headEnd/>
            <a:tailEnd/>
          </a:ln>
          <a:effectLst/>
        </p:spPr>
        <p:txBody>
          <a:bodyPr lIns="0" tIns="0" rIns="0" bIns="0">
            <a:spAutoFit/>
          </a:bodyPr>
          <a:lstStyle/>
          <a:p>
            <a:pPr>
              <a:spcBef>
                <a:spcPct val="50000"/>
              </a:spcBef>
            </a:pPr>
            <a:r>
              <a:rPr lang="en-US"/>
              <a:t>Company</a:t>
            </a:r>
          </a:p>
        </p:txBody>
      </p:sp>
      <p:sp>
        <p:nvSpPr>
          <p:cNvPr id="812037" name="Text Box 5"/>
          <p:cNvSpPr txBox="1">
            <a:spLocks noChangeArrowheads="1"/>
          </p:cNvSpPr>
          <p:nvPr/>
        </p:nvSpPr>
        <p:spPr bwMode="blackWhite">
          <a:xfrm>
            <a:off x="9728192" y="4279901"/>
            <a:ext cx="1460500" cy="276999"/>
          </a:xfrm>
          <a:prstGeom prst="rect">
            <a:avLst/>
          </a:prstGeom>
          <a:noFill/>
          <a:ln w="9525">
            <a:solidFill>
              <a:schemeClr val="tx1"/>
            </a:solidFill>
            <a:miter lim="800000"/>
            <a:headEnd/>
            <a:tailEnd/>
          </a:ln>
          <a:effectLst/>
        </p:spPr>
        <p:txBody>
          <a:bodyPr lIns="0" tIns="0" rIns="0" bIns="0">
            <a:spAutoFit/>
          </a:bodyPr>
          <a:lstStyle/>
          <a:p>
            <a:pPr>
              <a:spcBef>
                <a:spcPct val="50000"/>
              </a:spcBef>
            </a:pPr>
            <a:r>
              <a:rPr lang="en-US"/>
              <a:t>Person</a:t>
            </a:r>
          </a:p>
        </p:txBody>
      </p:sp>
      <p:sp>
        <p:nvSpPr>
          <p:cNvPr id="812038" name="Line 6"/>
          <p:cNvSpPr>
            <a:spLocks noChangeShapeType="1"/>
          </p:cNvSpPr>
          <p:nvPr/>
        </p:nvSpPr>
        <p:spPr bwMode="blackWhite">
          <a:xfrm>
            <a:off x="7937492" y="4457700"/>
            <a:ext cx="1803400" cy="0"/>
          </a:xfrm>
          <a:prstGeom prst="line">
            <a:avLst/>
          </a:prstGeom>
          <a:noFill/>
          <a:ln w="9525">
            <a:solidFill>
              <a:schemeClr val="tx1"/>
            </a:solidFill>
            <a:round/>
            <a:headEnd/>
            <a:tailEnd/>
          </a:ln>
          <a:effectLst/>
        </p:spPr>
        <p:txBody>
          <a:bodyPr lIns="0" tIns="0" rIns="0" bIns="0">
            <a:spAutoFit/>
          </a:bodyPr>
          <a:lstStyle/>
          <a:p>
            <a:endParaRPr lang="en-US"/>
          </a:p>
        </p:txBody>
      </p:sp>
      <p:sp>
        <p:nvSpPr>
          <p:cNvPr id="812039" name="Text Box 7"/>
          <p:cNvSpPr txBox="1">
            <a:spLocks noChangeArrowheads="1"/>
          </p:cNvSpPr>
          <p:nvPr/>
        </p:nvSpPr>
        <p:spPr bwMode="blackWhite">
          <a:xfrm>
            <a:off x="7967472" y="4149360"/>
            <a:ext cx="1714500" cy="553998"/>
          </a:xfrm>
          <a:prstGeom prst="rect">
            <a:avLst/>
          </a:prstGeom>
          <a:noFill/>
          <a:ln w="9525">
            <a:noFill/>
            <a:miter lim="800000"/>
            <a:headEnd/>
            <a:tailEnd/>
          </a:ln>
          <a:effectLst/>
        </p:spPr>
        <p:txBody>
          <a:bodyPr wrap="square" lIns="0" tIns="0" rIns="0" bIns="0">
            <a:spAutoFit/>
          </a:bodyPr>
          <a:lstStyle/>
          <a:p>
            <a:pPr>
              <a:spcBef>
                <a:spcPct val="50000"/>
              </a:spcBef>
            </a:pPr>
            <a:r>
              <a:rPr lang="en-US" dirty="0"/>
              <a:t>     Employs       0..*                       *</a:t>
            </a:r>
          </a:p>
        </p:txBody>
      </p:sp>
      <p:sp>
        <p:nvSpPr>
          <p:cNvPr id="812040" name="Text Box 8"/>
          <p:cNvSpPr txBox="1">
            <a:spLocks noChangeArrowheads="1"/>
          </p:cNvSpPr>
          <p:nvPr/>
        </p:nvSpPr>
        <p:spPr bwMode="blackWhite">
          <a:xfrm>
            <a:off x="8204192" y="5321301"/>
            <a:ext cx="1460500" cy="276999"/>
          </a:xfrm>
          <a:prstGeom prst="rect">
            <a:avLst/>
          </a:prstGeom>
          <a:noFill/>
          <a:ln w="9525">
            <a:solidFill>
              <a:schemeClr val="tx1"/>
            </a:solidFill>
            <a:miter lim="800000"/>
            <a:headEnd/>
            <a:tailEnd/>
          </a:ln>
          <a:effectLst/>
        </p:spPr>
        <p:txBody>
          <a:bodyPr lIns="0" tIns="0" rIns="0" bIns="0">
            <a:spAutoFit/>
          </a:bodyPr>
          <a:lstStyle/>
          <a:p>
            <a:pPr>
              <a:spcBef>
                <a:spcPct val="50000"/>
              </a:spcBef>
            </a:pPr>
            <a:r>
              <a:rPr lang="en-US"/>
              <a:t>Employment</a:t>
            </a:r>
          </a:p>
        </p:txBody>
      </p:sp>
      <p:sp>
        <p:nvSpPr>
          <p:cNvPr id="812041" name="Line 9"/>
          <p:cNvSpPr>
            <a:spLocks noChangeShapeType="1"/>
          </p:cNvSpPr>
          <p:nvPr/>
        </p:nvSpPr>
        <p:spPr bwMode="blackWhite">
          <a:xfrm>
            <a:off x="8864592" y="4457700"/>
            <a:ext cx="38100" cy="850900"/>
          </a:xfrm>
          <a:prstGeom prst="line">
            <a:avLst/>
          </a:prstGeom>
          <a:noFill/>
          <a:ln w="9525">
            <a:solidFill>
              <a:schemeClr val="tx1"/>
            </a:solidFill>
            <a:prstDash val="dash"/>
            <a:round/>
            <a:headEnd/>
            <a:tailEnd/>
          </a:ln>
          <a:effectLst/>
        </p:spPr>
        <p:txBody>
          <a:bodyPr lIns="0" tIns="0" rIns="0" bIns="0">
            <a:spAutoFit/>
          </a:bodyPr>
          <a:lstStyle/>
          <a:p>
            <a:endParaRPr lang="en-US"/>
          </a:p>
        </p:txBody>
      </p:sp>
      <p:sp>
        <p:nvSpPr>
          <p:cNvPr id="4" name="Rectangle 3"/>
          <p:cNvSpPr txBox="1">
            <a:spLocks noChangeArrowheads="1"/>
          </p:cNvSpPr>
          <p:nvPr/>
        </p:nvSpPr>
        <p:spPr>
          <a:xfrm>
            <a:off x="331539" y="1620108"/>
            <a:ext cx="5993053" cy="47362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r>
              <a:rPr lang="en-US" sz="2400" dirty="0">
                <a:solidFill>
                  <a:srgbClr val="2D3B45"/>
                </a:solidFill>
                <a:latin typeface="Lato Extended"/>
              </a:rPr>
              <a:t>Let's consider an example using a "Person" and "Company" scenario”.</a:t>
            </a:r>
          </a:p>
          <a:p>
            <a:pPr marL="0" indent="0" algn="just">
              <a:buNone/>
            </a:pPr>
            <a:endParaRPr lang="en-US" sz="2400" dirty="0">
              <a:solidFill>
                <a:srgbClr val="2D3B45"/>
              </a:solidFill>
              <a:latin typeface="Lato Extended"/>
            </a:endParaRPr>
          </a:p>
          <a:p>
            <a:pPr marL="342900" indent="-342900" algn="just"/>
            <a:r>
              <a:rPr lang="en-US" sz="2400" dirty="0">
                <a:solidFill>
                  <a:srgbClr val="2D3B45"/>
                </a:solidFill>
                <a:latin typeface="Lato Extended"/>
              </a:rPr>
              <a:t>Assume you have a system where individuals can be employed by multiple companies, and for each employment, there is additional information such as the role or position and the start date. </a:t>
            </a:r>
          </a:p>
          <a:p>
            <a:pPr marL="0" indent="0" algn="just">
              <a:buNone/>
            </a:pPr>
            <a:endParaRPr lang="en-US" sz="2400" dirty="0">
              <a:solidFill>
                <a:srgbClr val="2D3B45"/>
              </a:solidFill>
              <a:latin typeface="Lato Extended"/>
            </a:endParaRPr>
          </a:p>
          <a:p>
            <a:pPr marL="342900" indent="-342900" algn="just"/>
            <a:r>
              <a:rPr lang="en-US" sz="2400" dirty="0">
                <a:solidFill>
                  <a:srgbClr val="2D3B45"/>
                </a:solidFill>
                <a:latin typeface="Lato Extended"/>
              </a:rPr>
              <a:t>In this case, you can use an association class to represent the relationship between "Person" and "Company" with the added information about the employment.</a:t>
            </a:r>
            <a:endParaRPr lang="en-US"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4088" name="Group 81408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14089" name="Rectangle 81408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090" name="Rectangle 81408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091" name="Rectangle 81409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4082"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Association Classes (Contd.)</a:t>
            </a:r>
          </a:p>
        </p:txBody>
      </p:sp>
      <p:sp>
        <p:nvSpPr>
          <p:cNvPr id="814083" name="Rectangle 3"/>
          <p:cNvSpPr>
            <a:spLocks noGrp="1" noChangeArrowheads="1"/>
          </p:cNvSpPr>
          <p:nvPr>
            <p:ph type="body" idx="1"/>
          </p:nvPr>
        </p:nvSpPr>
        <p:spPr>
          <a:xfrm>
            <a:off x="134912" y="1924104"/>
            <a:ext cx="11797258" cy="4248033"/>
          </a:xfrm>
        </p:spPr>
        <p:txBody>
          <a:bodyPr>
            <a:normAutofit/>
          </a:bodyPr>
          <a:lstStyle/>
          <a:p>
            <a:pPr marL="342900" indent="-342900"/>
            <a:r>
              <a:rPr lang="en-US" dirty="0"/>
              <a:t>Create an association class if</a:t>
            </a:r>
          </a:p>
          <a:p>
            <a:pPr marL="0" indent="0">
              <a:buNone/>
            </a:pPr>
            <a:endParaRPr lang="en-US" dirty="0"/>
          </a:p>
          <a:p>
            <a:pPr marL="742950" lvl="1" indent="-285750"/>
            <a:r>
              <a:rPr lang="en-US" sz="2800" dirty="0"/>
              <a:t>An attribute is related to an association.</a:t>
            </a:r>
          </a:p>
          <a:p>
            <a:pPr marL="742950" lvl="1" indent="-285750"/>
            <a:endParaRPr lang="en-US" sz="2800" dirty="0"/>
          </a:p>
          <a:p>
            <a:pPr marL="742950" lvl="1" indent="-285750"/>
            <a:r>
              <a:rPr lang="en-US" sz="2800" dirty="0"/>
              <a:t>Instances of the association class have a life-time dependency on the association.</a:t>
            </a:r>
          </a:p>
          <a:p>
            <a:pPr marL="742950" lvl="1" indent="-285750"/>
            <a:endParaRPr lang="en-US" sz="2800" dirty="0"/>
          </a:p>
          <a:p>
            <a:pPr marL="742950" lvl="1" indent="-285750"/>
            <a:r>
              <a:rPr lang="en-US" sz="2800" dirty="0"/>
              <a:t>There is a many-to-many association between two concepts, and information associated with the association itself</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02F7095A-7C6E-49D5-BFCD-1E2FECD9DD35}" type="slidenum">
              <a:rPr lang="de-DE">
                <a:solidFill>
                  <a:schemeClr val="tx1">
                    <a:lumMod val="50000"/>
                    <a:lumOff val="50000"/>
                  </a:schemeClr>
                </a:solidFill>
              </a:rPr>
              <a:pPr>
                <a:spcAft>
                  <a:spcPts val="600"/>
                </a:spcAft>
              </a:pPr>
              <a:t>37</a:t>
            </a:fld>
            <a:endParaRPr lang="de-DE">
              <a:solidFill>
                <a:schemeClr val="tx1">
                  <a:lumMod val="50000"/>
                  <a:lumOff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3B2EB9B5-98D2-4256-9D00-8E5775D040B3}" type="slidenum">
              <a:rPr lang="de-DE"/>
              <a:pPr/>
              <a:t>38</a:t>
            </a:fld>
            <a:endParaRPr lang="de-DE"/>
          </a:p>
        </p:txBody>
      </p:sp>
      <p:sp>
        <p:nvSpPr>
          <p:cNvPr id="858114" name="Rectangle 2"/>
          <p:cNvSpPr>
            <a:spLocks noGrp="1" noChangeArrowheads="1"/>
          </p:cNvSpPr>
          <p:nvPr>
            <p:ph type="title"/>
          </p:nvPr>
        </p:nvSpPr>
        <p:spPr/>
        <p:txBody>
          <a:bodyPr/>
          <a:lstStyle/>
          <a:p>
            <a:pPr defTabSz="812800"/>
            <a:r>
              <a:rPr lang="en-US"/>
              <a:t>Associative Classes: Examples</a:t>
            </a:r>
          </a:p>
        </p:txBody>
      </p:sp>
      <p:sp>
        <p:nvSpPr>
          <p:cNvPr id="858115" name="Text Box 3"/>
          <p:cNvSpPr txBox="1">
            <a:spLocks noChangeArrowheads="1"/>
          </p:cNvSpPr>
          <p:nvPr/>
        </p:nvSpPr>
        <p:spPr bwMode="auto">
          <a:xfrm>
            <a:off x="3098801" y="3430589"/>
            <a:ext cx="334387"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a:t>
            </a:r>
          </a:p>
        </p:txBody>
      </p:sp>
      <p:sp>
        <p:nvSpPr>
          <p:cNvPr id="858116" name="Text Box 4"/>
          <p:cNvSpPr txBox="1">
            <a:spLocks noChangeArrowheads="1"/>
          </p:cNvSpPr>
          <p:nvPr/>
        </p:nvSpPr>
        <p:spPr bwMode="auto">
          <a:xfrm>
            <a:off x="4041776" y="3430589"/>
            <a:ext cx="334387"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a:t>
            </a:r>
          </a:p>
        </p:txBody>
      </p:sp>
      <p:sp>
        <p:nvSpPr>
          <p:cNvPr id="858117" name="Text Box 5"/>
          <p:cNvSpPr txBox="1">
            <a:spLocks noChangeArrowheads="1"/>
          </p:cNvSpPr>
          <p:nvPr/>
        </p:nvSpPr>
        <p:spPr bwMode="auto">
          <a:xfrm>
            <a:off x="3270251" y="3001964"/>
            <a:ext cx="1054391" cy="380873"/>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Employs</a:t>
            </a:r>
          </a:p>
        </p:txBody>
      </p:sp>
      <p:sp>
        <p:nvSpPr>
          <p:cNvPr id="858118" name="Line 6"/>
          <p:cNvSpPr>
            <a:spLocks noChangeShapeType="1"/>
          </p:cNvSpPr>
          <p:nvPr/>
        </p:nvSpPr>
        <p:spPr bwMode="auto">
          <a:xfrm>
            <a:off x="3098801" y="3430588"/>
            <a:ext cx="1457325" cy="0"/>
          </a:xfrm>
          <a:prstGeom prst="line">
            <a:avLst/>
          </a:prstGeom>
          <a:noFill/>
          <a:ln w="9525">
            <a:solidFill>
              <a:schemeClr val="tx1"/>
            </a:solidFill>
            <a:miter lim="800000"/>
            <a:headEnd/>
            <a:tailEnd type="triangle" w="med" len="med"/>
          </a:ln>
          <a:effectLst/>
        </p:spPr>
        <p:txBody>
          <a:bodyPr wrap="none"/>
          <a:lstStyle/>
          <a:p>
            <a:endParaRPr lang="en-US"/>
          </a:p>
        </p:txBody>
      </p:sp>
      <p:graphicFrame>
        <p:nvGraphicFramePr>
          <p:cNvPr id="858119" name="Group 7"/>
          <p:cNvGraphicFramePr>
            <a:graphicFrameLocks noGrp="1"/>
          </p:cNvGraphicFramePr>
          <p:nvPr/>
        </p:nvGraphicFramePr>
        <p:xfrm>
          <a:off x="3013075" y="4030663"/>
          <a:ext cx="1371600" cy="971550"/>
        </p:xfrm>
        <a:graphic>
          <a:graphicData uri="http://schemas.openxmlformats.org/drawingml/2006/table">
            <a:tbl>
              <a:tblPr/>
              <a:tblGrid>
                <a:gridCol w="1371600">
                  <a:extLst>
                    <a:ext uri="{9D8B030D-6E8A-4147-A177-3AD203B41FA5}">
                      <a16:colId xmlns:a16="http://schemas.microsoft.com/office/drawing/2014/main" val="20000"/>
                    </a:ext>
                  </a:extLst>
                </a:gridCol>
              </a:tblGrid>
              <a:tr h="342900">
                <a:tc>
                  <a:txBody>
                    <a:bodyPr/>
                    <a:lstStyle/>
                    <a:p>
                      <a:pPr marL="0" marR="0" lvl="0" indent="0" algn="ctr" defTabSz="812800" rtl="0" eaLnBrk="0" fontAlgn="base" latinLnBrk="0" hangingPunct="0">
                        <a:lnSpc>
                          <a:spcPct val="100000"/>
                        </a:lnSpc>
                        <a:spcBef>
                          <a:spcPct val="15000"/>
                        </a:spcBef>
                        <a:spcAft>
                          <a:spcPct val="0"/>
                        </a:spcAft>
                        <a:buClrTx/>
                        <a:buSzPct val="70000"/>
                        <a:buFont typeface="Wingdings" pitchFamily="2" charset="2"/>
                        <a:buNone/>
                        <a:tabLst/>
                      </a:pPr>
                      <a:r>
                        <a:rPr kumimoji="0" lang="en-US" sz="900" b="0" i="0" u="none" strike="noStrike" cap="none" normalizeH="0" baseline="0">
                          <a:ln>
                            <a:noFill/>
                          </a:ln>
                          <a:solidFill>
                            <a:schemeClr val="tx1"/>
                          </a:solidFill>
                          <a:effectLst/>
                          <a:latin typeface="Arial Narrow" pitchFamily="34" charset="0"/>
                        </a:rPr>
                        <a:t>Employment</a:t>
                      </a:r>
                    </a:p>
                  </a:txBody>
                  <a:tcPr marL="102870" marR="102870" marT="51435" marB="51435"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8650">
                <a:tc>
                  <a:txBody>
                    <a:bodyPr/>
                    <a:lstStyle/>
                    <a:p>
                      <a:pPr marL="0" marR="0" lvl="0" indent="0" algn="l" defTabSz="812800" rtl="0" eaLnBrk="0" fontAlgn="base" latinLnBrk="0" hangingPunct="0">
                        <a:lnSpc>
                          <a:spcPct val="100000"/>
                        </a:lnSpc>
                        <a:spcBef>
                          <a:spcPct val="15000"/>
                        </a:spcBef>
                        <a:spcAft>
                          <a:spcPct val="0"/>
                        </a:spcAft>
                        <a:buClrTx/>
                        <a:buSzPct val="70000"/>
                        <a:buFont typeface="Wingdings" pitchFamily="2" charset="2"/>
                        <a:buNone/>
                        <a:tabLst/>
                      </a:pPr>
                      <a:r>
                        <a:rPr kumimoji="0" lang="en-US" sz="900" b="0" i="0" u="none" strike="noStrike" cap="none" normalizeH="0" baseline="0">
                          <a:ln>
                            <a:noFill/>
                          </a:ln>
                          <a:solidFill>
                            <a:schemeClr val="tx1"/>
                          </a:solidFill>
                          <a:effectLst/>
                          <a:latin typeface="Arial Narrow" pitchFamily="34" charset="0"/>
                        </a:rPr>
                        <a:t>salary</a:t>
                      </a:r>
                    </a:p>
                    <a:p>
                      <a:pPr marL="0" marR="0" lvl="0" indent="0" algn="l" defTabSz="812800" rtl="0" eaLnBrk="0" fontAlgn="base" latinLnBrk="0" hangingPunct="0">
                        <a:lnSpc>
                          <a:spcPct val="100000"/>
                        </a:lnSpc>
                        <a:spcBef>
                          <a:spcPct val="15000"/>
                        </a:spcBef>
                        <a:spcAft>
                          <a:spcPct val="0"/>
                        </a:spcAft>
                        <a:buClrTx/>
                        <a:buSzPct val="70000"/>
                        <a:buFont typeface="Wingdings" pitchFamily="2" charset="2"/>
                        <a:buNone/>
                        <a:tabLst/>
                      </a:pPr>
                      <a:r>
                        <a:rPr kumimoji="0" lang="en-US" sz="900" b="0" i="0" u="none" strike="noStrike" cap="none" normalizeH="0" baseline="0">
                          <a:ln>
                            <a:noFill/>
                          </a:ln>
                          <a:solidFill>
                            <a:schemeClr val="tx1"/>
                          </a:solidFill>
                          <a:effectLst/>
                          <a:latin typeface="Arial Narrow" pitchFamily="34" charset="0"/>
                        </a:rPr>
                        <a:t>hireData</a:t>
                      </a:r>
                    </a:p>
                  </a:txBody>
                  <a:tcPr marL="102870" marR="102870" marT="51435" marB="51435"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58127" name="Line 15"/>
          <p:cNvSpPr>
            <a:spLocks noChangeShapeType="1"/>
          </p:cNvSpPr>
          <p:nvPr/>
        </p:nvSpPr>
        <p:spPr bwMode="auto">
          <a:xfrm>
            <a:off x="3698875" y="3430589"/>
            <a:ext cx="0" cy="600075"/>
          </a:xfrm>
          <a:prstGeom prst="line">
            <a:avLst/>
          </a:prstGeom>
          <a:noFill/>
          <a:ln w="9525">
            <a:solidFill>
              <a:schemeClr val="tx1"/>
            </a:solidFill>
            <a:prstDash val="sysDot"/>
            <a:miter lim="800000"/>
            <a:headEnd/>
            <a:tailEnd/>
          </a:ln>
          <a:effectLst/>
        </p:spPr>
        <p:txBody>
          <a:bodyPr wrap="none"/>
          <a:lstStyle/>
          <a:p>
            <a:endParaRPr lang="en-US"/>
          </a:p>
        </p:txBody>
      </p:sp>
      <p:sp>
        <p:nvSpPr>
          <p:cNvPr id="858128" name="Rectangle 16"/>
          <p:cNvSpPr>
            <a:spLocks noChangeArrowheads="1"/>
          </p:cNvSpPr>
          <p:nvPr/>
        </p:nvSpPr>
        <p:spPr bwMode="auto">
          <a:xfrm>
            <a:off x="1984376" y="3171825"/>
            <a:ext cx="111442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Company</a:t>
            </a:r>
          </a:p>
        </p:txBody>
      </p:sp>
      <p:sp>
        <p:nvSpPr>
          <p:cNvPr id="858129" name="Rectangle 17"/>
          <p:cNvSpPr>
            <a:spLocks noChangeArrowheads="1"/>
          </p:cNvSpPr>
          <p:nvPr/>
        </p:nvSpPr>
        <p:spPr bwMode="auto">
          <a:xfrm>
            <a:off x="4556126" y="3173413"/>
            <a:ext cx="111442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Person</a:t>
            </a:r>
          </a:p>
        </p:txBody>
      </p:sp>
      <p:sp>
        <p:nvSpPr>
          <p:cNvPr id="858130" name="Line 18"/>
          <p:cNvSpPr>
            <a:spLocks noChangeShapeType="1"/>
          </p:cNvSpPr>
          <p:nvPr/>
        </p:nvSpPr>
        <p:spPr bwMode="auto">
          <a:xfrm>
            <a:off x="6035675" y="2314576"/>
            <a:ext cx="0" cy="3343275"/>
          </a:xfrm>
          <a:prstGeom prst="line">
            <a:avLst/>
          </a:prstGeom>
          <a:noFill/>
          <a:ln w="57150">
            <a:solidFill>
              <a:schemeClr val="tx1"/>
            </a:solidFill>
            <a:miter lim="800000"/>
            <a:headEnd/>
            <a:tailEnd/>
          </a:ln>
          <a:effectLst/>
        </p:spPr>
        <p:txBody>
          <a:bodyPr wrap="none"/>
          <a:lstStyle/>
          <a:p>
            <a:endParaRPr lang="en-US"/>
          </a:p>
        </p:txBody>
      </p:sp>
      <p:sp>
        <p:nvSpPr>
          <p:cNvPr id="858131" name="Text Box 19"/>
          <p:cNvSpPr txBox="1">
            <a:spLocks noChangeArrowheads="1"/>
          </p:cNvSpPr>
          <p:nvPr/>
        </p:nvSpPr>
        <p:spPr bwMode="auto">
          <a:xfrm>
            <a:off x="7902575" y="3141664"/>
            <a:ext cx="1138238" cy="377825"/>
          </a:xfrm>
          <a:prstGeom prst="rect">
            <a:avLst/>
          </a:prstGeom>
          <a:noFill/>
          <a:ln w="9525">
            <a:noFill/>
            <a:miter lim="800000"/>
            <a:headEnd/>
            <a:tailEnd/>
          </a:ln>
          <a:effectLst/>
        </p:spPr>
        <p:txBody>
          <a:bodyPr wrap="none" lIns="102870" tIns="51435" rIns="102870" bIns="51435">
            <a:spAutoFit/>
          </a:bodyPr>
          <a:lstStyle/>
          <a:p>
            <a:pPr defTabSz="1028700"/>
            <a:r>
              <a:rPr lang="en-US">
                <a:latin typeface="Tahoma" pitchFamily="34" charset="0"/>
              </a:rPr>
              <a:t>Enrolls-in</a:t>
            </a:r>
          </a:p>
        </p:txBody>
      </p:sp>
      <p:sp>
        <p:nvSpPr>
          <p:cNvPr id="858132" name="Line 20"/>
          <p:cNvSpPr>
            <a:spLocks noChangeShapeType="1"/>
          </p:cNvSpPr>
          <p:nvPr/>
        </p:nvSpPr>
        <p:spPr bwMode="auto">
          <a:xfrm>
            <a:off x="7642226" y="3600450"/>
            <a:ext cx="1800225" cy="0"/>
          </a:xfrm>
          <a:prstGeom prst="line">
            <a:avLst/>
          </a:prstGeom>
          <a:noFill/>
          <a:ln w="9525">
            <a:solidFill>
              <a:schemeClr val="tx1"/>
            </a:solidFill>
            <a:miter lim="800000"/>
            <a:headEnd/>
            <a:tailEnd type="triangle" w="med" len="med"/>
          </a:ln>
          <a:effectLst/>
        </p:spPr>
        <p:txBody>
          <a:bodyPr wrap="none"/>
          <a:lstStyle/>
          <a:p>
            <a:endParaRPr lang="en-US"/>
          </a:p>
        </p:txBody>
      </p:sp>
      <p:graphicFrame>
        <p:nvGraphicFramePr>
          <p:cNvPr id="858133" name="Group 21"/>
          <p:cNvGraphicFramePr>
            <a:graphicFrameLocks noGrp="1"/>
          </p:cNvGraphicFramePr>
          <p:nvPr/>
        </p:nvGraphicFramePr>
        <p:xfrm>
          <a:off x="7727950" y="4029076"/>
          <a:ext cx="1371600" cy="754063"/>
        </p:xfrm>
        <a:graphic>
          <a:graphicData uri="http://schemas.openxmlformats.org/drawingml/2006/table">
            <a:tbl>
              <a:tblPr/>
              <a:tblGrid>
                <a:gridCol w="1371600">
                  <a:extLst>
                    <a:ext uri="{9D8B030D-6E8A-4147-A177-3AD203B41FA5}">
                      <a16:colId xmlns:a16="http://schemas.microsoft.com/office/drawing/2014/main" val="20000"/>
                    </a:ext>
                  </a:extLst>
                </a:gridCol>
              </a:tblGrid>
              <a:tr h="377825">
                <a:tc>
                  <a:txBody>
                    <a:bodyPr/>
                    <a:lstStyle/>
                    <a:p>
                      <a:pPr marL="0" marR="0" lvl="0" indent="0" algn="ctr" defTabSz="812800" rtl="0" eaLnBrk="0" fontAlgn="base" latinLnBrk="0" hangingPunct="0">
                        <a:lnSpc>
                          <a:spcPct val="100000"/>
                        </a:lnSpc>
                        <a:spcBef>
                          <a:spcPct val="15000"/>
                        </a:spcBef>
                        <a:spcAft>
                          <a:spcPct val="0"/>
                        </a:spcAft>
                        <a:buClrTx/>
                        <a:buSzPct val="70000"/>
                        <a:buFont typeface="Wingdings" pitchFamily="2" charset="2"/>
                        <a:buNone/>
                        <a:tabLst/>
                      </a:pPr>
                      <a:r>
                        <a:rPr kumimoji="0" lang="en-US" sz="1000" b="0" i="0" u="none" strike="noStrike" cap="none" normalizeH="0" baseline="0">
                          <a:ln>
                            <a:noFill/>
                          </a:ln>
                          <a:solidFill>
                            <a:schemeClr val="tx1"/>
                          </a:solidFill>
                          <a:effectLst/>
                          <a:latin typeface="Arial Narrow" pitchFamily="34" charset="0"/>
                        </a:rPr>
                        <a:t>Enrolment</a:t>
                      </a:r>
                    </a:p>
                  </a:txBody>
                  <a:tcPr marL="102870" marR="102870" marT="51435" marB="51435"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238">
                <a:tc>
                  <a:txBody>
                    <a:bodyPr/>
                    <a:lstStyle/>
                    <a:p>
                      <a:pPr marL="0" marR="0" lvl="0" indent="0" algn="l" defTabSz="812800" rtl="0" eaLnBrk="0" fontAlgn="base" latinLnBrk="0" hangingPunct="0">
                        <a:lnSpc>
                          <a:spcPct val="100000"/>
                        </a:lnSpc>
                        <a:spcBef>
                          <a:spcPct val="15000"/>
                        </a:spcBef>
                        <a:spcAft>
                          <a:spcPct val="0"/>
                        </a:spcAft>
                        <a:buClrTx/>
                        <a:buSzPct val="70000"/>
                        <a:buFont typeface="Wingdings" pitchFamily="2" charset="2"/>
                        <a:buNone/>
                        <a:tabLst/>
                      </a:pPr>
                      <a:r>
                        <a:rPr kumimoji="0" lang="en-US" sz="1000" b="0" i="0" u="none" strike="noStrike" cap="none" normalizeH="0" baseline="0">
                          <a:ln>
                            <a:noFill/>
                          </a:ln>
                          <a:solidFill>
                            <a:schemeClr val="tx1"/>
                          </a:solidFill>
                          <a:effectLst/>
                          <a:latin typeface="Arial Narrow" pitchFamily="34" charset="0"/>
                        </a:rPr>
                        <a:t>grade</a:t>
                      </a:r>
                    </a:p>
                  </a:txBody>
                  <a:tcPr marL="102870" marR="102870" marT="51435" marB="51435"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58141" name="Line 29"/>
          <p:cNvSpPr>
            <a:spLocks noChangeShapeType="1"/>
          </p:cNvSpPr>
          <p:nvPr/>
        </p:nvSpPr>
        <p:spPr bwMode="auto">
          <a:xfrm>
            <a:off x="8413750" y="3600451"/>
            <a:ext cx="0" cy="428625"/>
          </a:xfrm>
          <a:prstGeom prst="line">
            <a:avLst/>
          </a:prstGeom>
          <a:noFill/>
          <a:ln w="9525">
            <a:solidFill>
              <a:schemeClr val="tx1"/>
            </a:solidFill>
            <a:prstDash val="sysDot"/>
            <a:miter lim="800000"/>
            <a:headEnd/>
            <a:tailEnd/>
          </a:ln>
          <a:effectLst/>
        </p:spPr>
        <p:txBody>
          <a:bodyPr wrap="none"/>
          <a:lstStyle/>
          <a:p>
            <a:endParaRPr lang="en-US"/>
          </a:p>
        </p:txBody>
      </p:sp>
      <p:sp>
        <p:nvSpPr>
          <p:cNvPr id="858142" name="Rectangle 30"/>
          <p:cNvSpPr>
            <a:spLocks noChangeArrowheads="1"/>
          </p:cNvSpPr>
          <p:nvPr/>
        </p:nvSpPr>
        <p:spPr bwMode="auto">
          <a:xfrm>
            <a:off x="6442075" y="3257550"/>
            <a:ext cx="1200150"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Student</a:t>
            </a:r>
          </a:p>
        </p:txBody>
      </p:sp>
      <p:sp>
        <p:nvSpPr>
          <p:cNvPr id="858143" name="Rectangle 31"/>
          <p:cNvSpPr>
            <a:spLocks noChangeArrowheads="1"/>
          </p:cNvSpPr>
          <p:nvPr/>
        </p:nvSpPr>
        <p:spPr bwMode="auto">
          <a:xfrm>
            <a:off x="9442451" y="3343275"/>
            <a:ext cx="1114425" cy="514350"/>
          </a:xfrm>
          <a:prstGeom prst="rect">
            <a:avLst/>
          </a:prstGeom>
          <a:noFill/>
          <a:ln w="9525">
            <a:solidFill>
              <a:schemeClr val="tx1"/>
            </a:solidFill>
            <a:miter lim="800000"/>
            <a:headEnd/>
            <a:tailEnd/>
          </a:ln>
          <a:effectLst/>
        </p:spPr>
        <p:txBody>
          <a:bodyPr wrap="none" lIns="102870" tIns="51435" rIns="102870" bIns="51435" anchor="ctr"/>
          <a:lstStyle/>
          <a:p>
            <a:pPr defTabSz="1028700"/>
            <a:r>
              <a:rPr lang="en-US">
                <a:latin typeface="Tahoma" pitchFamily="34" charset="0"/>
              </a:rPr>
              <a:t>Course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6136" name="Group 816135">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16137" name="Rectangle 816136">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138" name="Rectangle 816137">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139" name="Rectangle 816138">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6130"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Aggregation</a:t>
            </a:r>
          </a:p>
        </p:txBody>
      </p:sp>
      <p:sp>
        <p:nvSpPr>
          <p:cNvPr id="816131" name="Rectangle 3"/>
          <p:cNvSpPr>
            <a:spLocks noGrp="1" noChangeArrowheads="1"/>
          </p:cNvSpPr>
          <p:nvPr>
            <p:ph type="body" idx="1"/>
          </p:nvPr>
        </p:nvSpPr>
        <p:spPr>
          <a:xfrm>
            <a:off x="194872" y="2308124"/>
            <a:ext cx="11467476" cy="3673576"/>
          </a:xfrm>
        </p:spPr>
        <p:txBody>
          <a:bodyPr>
            <a:normAutofit lnSpcReduction="10000"/>
          </a:bodyPr>
          <a:lstStyle/>
          <a:p>
            <a:pPr marL="342900" indent="-342900"/>
            <a:r>
              <a:rPr lang="en-US" sz="3200" dirty="0"/>
              <a:t>It is a kind of association used for modeling whole-part relationships</a:t>
            </a:r>
          </a:p>
          <a:p>
            <a:pPr marL="0" indent="0">
              <a:buNone/>
            </a:pPr>
            <a:endParaRPr lang="en-US" sz="3200" dirty="0"/>
          </a:p>
          <a:p>
            <a:pPr marL="742950" lvl="1" indent="-285750"/>
            <a:r>
              <a:rPr lang="en-US" sz="3200" dirty="0"/>
              <a:t>Shown in UML as a hollow diamond symbol at the “whole end” of the whole-part association</a:t>
            </a:r>
          </a:p>
          <a:p>
            <a:pPr marL="457200" lvl="1" indent="0">
              <a:buNone/>
            </a:pPr>
            <a:endParaRPr lang="en-US" sz="3200" dirty="0"/>
          </a:p>
          <a:p>
            <a:pPr marL="742950" lvl="1" indent="-285750"/>
            <a:r>
              <a:rPr lang="en-US" sz="3200" dirty="0"/>
              <a:t>No semantic difference to a regular association, which is why </a:t>
            </a:r>
            <a:r>
              <a:rPr lang="en-US" sz="3200" dirty="0" err="1"/>
              <a:t>Larman</a:t>
            </a:r>
            <a:r>
              <a:rPr lang="en-US" sz="3200" dirty="0"/>
              <a:t> avoids it. </a:t>
            </a:r>
          </a:p>
          <a:p>
            <a:pPr marL="742950" lvl="1" indent="-285750"/>
            <a:endParaRPr lang="en-US" sz="2000" dirty="0"/>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AE379D67-711F-4FD1-8CAC-73C869398775}" type="slidenum">
              <a:rPr lang="de-DE">
                <a:solidFill>
                  <a:schemeClr val="tx1">
                    <a:lumMod val="50000"/>
                    <a:lumOff val="50000"/>
                  </a:schemeClr>
                </a:solidFill>
              </a:rPr>
              <a:pPr>
                <a:spcAft>
                  <a:spcPts val="600"/>
                </a:spcAft>
              </a:pPr>
              <a:t>39</a:t>
            </a:fld>
            <a:endParaRPr lang="de-DE">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FBE33-633C-DCE4-463A-2024455365BB}"/>
              </a:ext>
            </a:extLst>
          </p:cNvPr>
          <p:cNvSpPr>
            <a:spLocks noGrp="1"/>
          </p:cNvSpPr>
          <p:nvPr>
            <p:ph type="title"/>
          </p:nvPr>
        </p:nvSpPr>
        <p:spPr>
          <a:xfrm>
            <a:off x="841248" y="334644"/>
            <a:ext cx="10509504" cy="1076914"/>
          </a:xfrm>
        </p:spPr>
        <p:txBody>
          <a:bodyPr anchor="ctr">
            <a:normAutofit/>
          </a:bodyPr>
          <a:lstStyle/>
          <a:p>
            <a:r>
              <a:rPr lang="en-US" sz="4000" dirty="0"/>
              <a:t>Hoes does a Domain Model Looks Like?</a:t>
            </a:r>
          </a:p>
        </p:txBody>
      </p:sp>
      <p:sp>
        <p:nvSpPr>
          <p:cNvPr id="131" name="Rectangle 13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2" name="Rectangle 13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4">
            <a:extLst>
              <a:ext uri="{FF2B5EF4-FFF2-40B4-BE49-F238E27FC236}">
                <a16:creationId xmlns:a16="http://schemas.microsoft.com/office/drawing/2014/main" id="{21C97506-756E-C972-37EE-227975771C54}"/>
              </a:ext>
            </a:extLst>
          </p:cNvPr>
          <p:cNvGrpSpPr>
            <a:grpSpLocks noChangeAspect="1"/>
          </p:cNvGrpSpPr>
          <p:nvPr/>
        </p:nvGrpSpPr>
        <p:grpSpPr bwMode="auto">
          <a:xfrm>
            <a:off x="3558578" y="1737360"/>
            <a:ext cx="6889565" cy="4535424"/>
            <a:chOff x="863" y="962"/>
            <a:chExt cx="3697" cy="3310"/>
          </a:xfrm>
        </p:grpSpPr>
        <p:sp>
          <p:nvSpPr>
            <p:cNvPr id="5" name="AutoShape 3">
              <a:extLst>
                <a:ext uri="{FF2B5EF4-FFF2-40B4-BE49-F238E27FC236}">
                  <a16:creationId xmlns:a16="http://schemas.microsoft.com/office/drawing/2014/main" id="{720670F7-5797-8495-D30B-2AC7B75E676F}"/>
                </a:ext>
              </a:extLst>
            </p:cNvPr>
            <p:cNvSpPr>
              <a:spLocks noChangeAspect="1" noChangeArrowheads="1" noTextEdit="1"/>
            </p:cNvSpPr>
            <p:nvPr/>
          </p:nvSpPr>
          <p:spPr bwMode="auto">
            <a:xfrm>
              <a:off x="863" y="962"/>
              <a:ext cx="3697" cy="33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E5A67905-F8FA-DE70-7BBB-6E2957840251}"/>
                </a:ext>
              </a:extLst>
            </p:cNvPr>
            <p:cNvSpPr>
              <a:spLocks noChangeArrowheads="1"/>
            </p:cNvSpPr>
            <p:nvPr/>
          </p:nvSpPr>
          <p:spPr bwMode="auto">
            <a:xfrm>
              <a:off x="2553" y="3014"/>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9AAF07B8-30F0-39B8-94FF-8DA53FB97242}"/>
                </a:ext>
              </a:extLst>
            </p:cNvPr>
            <p:cNvSpPr>
              <a:spLocks noChangeArrowheads="1"/>
            </p:cNvSpPr>
            <p:nvPr/>
          </p:nvSpPr>
          <p:spPr bwMode="auto">
            <a:xfrm>
              <a:off x="2706" y="3055"/>
              <a:ext cx="26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register</a:t>
              </a:r>
              <a:endParaRPr lang="en-US">
                <a:latin typeface="Arial" pitchFamily="34" charset="0"/>
              </a:endParaRPr>
            </a:p>
          </p:txBody>
        </p:sp>
        <p:sp>
          <p:nvSpPr>
            <p:cNvPr id="8" name="Rectangle 7">
              <a:extLst>
                <a:ext uri="{FF2B5EF4-FFF2-40B4-BE49-F238E27FC236}">
                  <a16:creationId xmlns:a16="http://schemas.microsoft.com/office/drawing/2014/main" id="{B058123C-4AB1-3260-C796-CF85677C71B1}"/>
                </a:ext>
              </a:extLst>
            </p:cNvPr>
            <p:cNvSpPr>
              <a:spLocks noChangeArrowheads="1"/>
            </p:cNvSpPr>
            <p:nvPr/>
          </p:nvSpPr>
          <p:spPr bwMode="auto">
            <a:xfrm>
              <a:off x="2553" y="3191"/>
              <a:ext cx="521"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495177BB-4521-CD1E-CBBA-3865A6F3467B}"/>
                </a:ext>
              </a:extLst>
            </p:cNvPr>
            <p:cNvSpPr>
              <a:spLocks noChangeArrowheads="1"/>
            </p:cNvSpPr>
            <p:nvPr/>
          </p:nvSpPr>
          <p:spPr bwMode="auto">
            <a:xfrm>
              <a:off x="3703" y="2268"/>
              <a:ext cx="609"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2146A6E8-21BB-8BE9-92EE-AB54FB6913C0}"/>
                </a:ext>
              </a:extLst>
            </p:cNvPr>
            <p:cNvSpPr>
              <a:spLocks noChangeArrowheads="1"/>
            </p:cNvSpPr>
            <p:nvPr/>
          </p:nvSpPr>
          <p:spPr bwMode="auto">
            <a:xfrm>
              <a:off x="3930" y="2309"/>
              <a:ext cx="15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Item</a:t>
              </a:r>
              <a:endParaRPr lang="en-US">
                <a:latin typeface="Arial" pitchFamily="34" charset="0"/>
              </a:endParaRPr>
            </a:p>
          </p:txBody>
        </p:sp>
        <p:sp>
          <p:nvSpPr>
            <p:cNvPr id="11" name="Rectangle 10">
              <a:extLst>
                <a:ext uri="{FF2B5EF4-FFF2-40B4-BE49-F238E27FC236}">
                  <a16:creationId xmlns:a16="http://schemas.microsoft.com/office/drawing/2014/main" id="{EEB19EBB-6B35-47DE-ADDF-DE6DCD20DDF0}"/>
                </a:ext>
              </a:extLst>
            </p:cNvPr>
            <p:cNvSpPr>
              <a:spLocks noChangeArrowheads="1"/>
            </p:cNvSpPr>
            <p:nvPr/>
          </p:nvSpPr>
          <p:spPr bwMode="auto">
            <a:xfrm>
              <a:off x="3703" y="2445"/>
              <a:ext cx="609"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B611FACC-AB90-10A6-8C4B-15CA70EA46A4}"/>
                </a:ext>
              </a:extLst>
            </p:cNvPr>
            <p:cNvSpPr>
              <a:spLocks noChangeArrowheads="1"/>
            </p:cNvSpPr>
            <p:nvPr/>
          </p:nvSpPr>
          <p:spPr bwMode="auto">
            <a:xfrm>
              <a:off x="2553" y="2222"/>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3A96E249-ECCC-1D2D-4F00-11CED89DEEFE}"/>
                </a:ext>
              </a:extLst>
            </p:cNvPr>
            <p:cNvSpPr>
              <a:spLocks noChangeArrowheads="1"/>
            </p:cNvSpPr>
            <p:nvPr/>
          </p:nvSpPr>
          <p:spPr bwMode="auto">
            <a:xfrm>
              <a:off x="2720" y="2263"/>
              <a:ext cx="192"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Store</a:t>
              </a:r>
              <a:endParaRPr lang="en-US">
                <a:latin typeface="Arial" pitchFamily="34" charset="0"/>
              </a:endParaRPr>
            </a:p>
          </p:txBody>
        </p:sp>
        <p:sp>
          <p:nvSpPr>
            <p:cNvPr id="14" name="Rectangle 13">
              <a:extLst>
                <a:ext uri="{FF2B5EF4-FFF2-40B4-BE49-F238E27FC236}">
                  <a16:creationId xmlns:a16="http://schemas.microsoft.com/office/drawing/2014/main" id="{83053282-5A7F-3C5C-1DC5-6856E0F38A01}"/>
                </a:ext>
              </a:extLst>
            </p:cNvPr>
            <p:cNvSpPr>
              <a:spLocks noChangeArrowheads="1"/>
            </p:cNvSpPr>
            <p:nvPr/>
          </p:nvSpPr>
          <p:spPr bwMode="auto">
            <a:xfrm>
              <a:off x="2553" y="2399"/>
              <a:ext cx="521" cy="26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A1572C4D-3C6B-46BE-9F28-CA3BE6990C13}"/>
                </a:ext>
              </a:extLst>
            </p:cNvPr>
            <p:cNvSpPr>
              <a:spLocks noChangeArrowheads="1"/>
            </p:cNvSpPr>
            <p:nvPr/>
          </p:nvSpPr>
          <p:spPr bwMode="auto">
            <a:xfrm>
              <a:off x="2599" y="2439"/>
              <a:ext cx="28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address</a:t>
              </a:r>
              <a:endParaRPr lang="en-US">
                <a:latin typeface="Arial" pitchFamily="34" charset="0"/>
              </a:endParaRPr>
            </a:p>
          </p:txBody>
        </p:sp>
        <p:sp>
          <p:nvSpPr>
            <p:cNvPr id="16" name="Rectangle 15">
              <a:extLst>
                <a:ext uri="{FF2B5EF4-FFF2-40B4-BE49-F238E27FC236}">
                  <a16:creationId xmlns:a16="http://schemas.microsoft.com/office/drawing/2014/main" id="{DE28DB24-A79B-D6A9-D2BC-2A6C05D7BD28}"/>
                </a:ext>
              </a:extLst>
            </p:cNvPr>
            <p:cNvSpPr>
              <a:spLocks noChangeArrowheads="1"/>
            </p:cNvSpPr>
            <p:nvPr/>
          </p:nvSpPr>
          <p:spPr bwMode="auto">
            <a:xfrm>
              <a:off x="2599" y="2534"/>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name</a:t>
              </a:r>
              <a:endParaRPr lang="en-US">
                <a:latin typeface="Arial" pitchFamily="34" charset="0"/>
              </a:endParaRPr>
            </a:p>
          </p:txBody>
        </p:sp>
        <p:sp>
          <p:nvSpPr>
            <p:cNvPr id="17" name="Rectangle 16">
              <a:extLst>
                <a:ext uri="{FF2B5EF4-FFF2-40B4-BE49-F238E27FC236}">
                  <a16:creationId xmlns:a16="http://schemas.microsoft.com/office/drawing/2014/main" id="{A5B89E7D-D776-7A00-8AB6-AB7CC50BF91F}"/>
                </a:ext>
              </a:extLst>
            </p:cNvPr>
            <p:cNvSpPr>
              <a:spLocks noChangeArrowheads="1"/>
            </p:cNvSpPr>
            <p:nvPr/>
          </p:nvSpPr>
          <p:spPr bwMode="auto">
            <a:xfrm>
              <a:off x="1319" y="3014"/>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8BD7759C-0070-8967-5514-D16ABBB54527}"/>
                </a:ext>
              </a:extLst>
            </p:cNvPr>
            <p:cNvSpPr>
              <a:spLocks noChangeArrowheads="1"/>
            </p:cNvSpPr>
            <p:nvPr/>
          </p:nvSpPr>
          <p:spPr bwMode="auto">
            <a:xfrm>
              <a:off x="1500" y="3055"/>
              <a:ext cx="16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Sale</a:t>
              </a:r>
              <a:endParaRPr lang="en-US">
                <a:latin typeface="Arial" pitchFamily="34" charset="0"/>
              </a:endParaRPr>
            </a:p>
          </p:txBody>
        </p:sp>
        <p:sp>
          <p:nvSpPr>
            <p:cNvPr id="19" name="Rectangle 18">
              <a:extLst>
                <a:ext uri="{FF2B5EF4-FFF2-40B4-BE49-F238E27FC236}">
                  <a16:creationId xmlns:a16="http://schemas.microsoft.com/office/drawing/2014/main" id="{6CBE1354-F097-CB1E-CAC3-8BB4717C5FDA}"/>
                </a:ext>
              </a:extLst>
            </p:cNvPr>
            <p:cNvSpPr>
              <a:spLocks noChangeArrowheads="1"/>
            </p:cNvSpPr>
            <p:nvPr/>
          </p:nvSpPr>
          <p:spPr bwMode="auto">
            <a:xfrm>
              <a:off x="1319" y="3191"/>
              <a:ext cx="521"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32819031-2847-434D-9693-E6A6B1CFEC9A}"/>
                </a:ext>
              </a:extLst>
            </p:cNvPr>
            <p:cNvSpPr>
              <a:spLocks noChangeArrowheads="1"/>
            </p:cNvSpPr>
            <p:nvPr/>
          </p:nvSpPr>
          <p:spPr bwMode="auto">
            <a:xfrm>
              <a:off x="1365" y="3231"/>
              <a:ext cx="15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date</a:t>
              </a:r>
              <a:endParaRPr lang="en-US">
                <a:latin typeface="Arial" pitchFamily="34" charset="0"/>
              </a:endParaRPr>
            </a:p>
          </p:txBody>
        </p:sp>
        <p:sp>
          <p:nvSpPr>
            <p:cNvPr id="21" name="Rectangle 20">
              <a:extLst>
                <a:ext uri="{FF2B5EF4-FFF2-40B4-BE49-F238E27FC236}">
                  <a16:creationId xmlns:a16="http://schemas.microsoft.com/office/drawing/2014/main" id="{6905FD80-5A07-34BA-3675-07566C675A77}"/>
                </a:ext>
              </a:extLst>
            </p:cNvPr>
            <p:cNvSpPr>
              <a:spLocks noChangeArrowheads="1"/>
            </p:cNvSpPr>
            <p:nvPr/>
          </p:nvSpPr>
          <p:spPr bwMode="auto">
            <a:xfrm>
              <a:off x="1365" y="3420"/>
              <a:ext cx="152"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time</a:t>
              </a:r>
              <a:endParaRPr lang="en-US">
                <a:latin typeface="Arial" pitchFamily="34" charset="0"/>
              </a:endParaRPr>
            </a:p>
          </p:txBody>
        </p:sp>
        <p:sp>
          <p:nvSpPr>
            <p:cNvPr id="22" name="Rectangle 21">
              <a:extLst>
                <a:ext uri="{FF2B5EF4-FFF2-40B4-BE49-F238E27FC236}">
                  <a16:creationId xmlns:a16="http://schemas.microsoft.com/office/drawing/2014/main" id="{8A13DA31-8149-5D9D-F67E-959A5BDCDEAD}"/>
                </a:ext>
              </a:extLst>
            </p:cNvPr>
            <p:cNvSpPr>
              <a:spLocks noChangeArrowheads="1"/>
            </p:cNvSpPr>
            <p:nvPr/>
          </p:nvSpPr>
          <p:spPr bwMode="auto">
            <a:xfrm>
              <a:off x="876" y="3908"/>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789619DC-CDD6-6A7C-3EB8-488990B7030A}"/>
                </a:ext>
              </a:extLst>
            </p:cNvPr>
            <p:cNvSpPr>
              <a:spLocks noChangeArrowheads="1"/>
            </p:cNvSpPr>
            <p:nvPr/>
          </p:nvSpPr>
          <p:spPr bwMode="auto">
            <a:xfrm>
              <a:off x="980" y="3950"/>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Payment</a:t>
              </a:r>
              <a:endParaRPr lang="en-US">
                <a:latin typeface="Arial" pitchFamily="34" charset="0"/>
              </a:endParaRPr>
            </a:p>
          </p:txBody>
        </p:sp>
        <p:sp>
          <p:nvSpPr>
            <p:cNvPr id="24" name="Rectangle 23">
              <a:extLst>
                <a:ext uri="{FF2B5EF4-FFF2-40B4-BE49-F238E27FC236}">
                  <a16:creationId xmlns:a16="http://schemas.microsoft.com/office/drawing/2014/main" id="{043D0BAB-FA76-5367-9BF7-EB50C5F73202}"/>
                </a:ext>
              </a:extLst>
            </p:cNvPr>
            <p:cNvSpPr>
              <a:spLocks noChangeArrowheads="1"/>
            </p:cNvSpPr>
            <p:nvPr/>
          </p:nvSpPr>
          <p:spPr bwMode="auto">
            <a:xfrm>
              <a:off x="876" y="408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EB70EC30-31B2-33DF-DD9E-7DC0CD1E2D4A}"/>
                </a:ext>
              </a:extLst>
            </p:cNvPr>
            <p:cNvSpPr>
              <a:spLocks noChangeArrowheads="1"/>
            </p:cNvSpPr>
            <p:nvPr/>
          </p:nvSpPr>
          <p:spPr bwMode="auto">
            <a:xfrm>
              <a:off x="922" y="4127"/>
              <a:ext cx="26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amount</a:t>
              </a:r>
              <a:endParaRPr lang="en-US">
                <a:latin typeface="Arial" pitchFamily="34" charset="0"/>
              </a:endParaRPr>
            </a:p>
          </p:txBody>
        </p:sp>
        <p:sp>
          <p:nvSpPr>
            <p:cNvPr id="26" name="Rectangle 25">
              <a:extLst>
                <a:ext uri="{FF2B5EF4-FFF2-40B4-BE49-F238E27FC236}">
                  <a16:creationId xmlns:a16="http://schemas.microsoft.com/office/drawing/2014/main" id="{6385508D-B172-9DDE-B7B9-0460DE50E2C0}"/>
                </a:ext>
              </a:extLst>
            </p:cNvPr>
            <p:cNvSpPr>
              <a:spLocks noChangeArrowheads="1"/>
            </p:cNvSpPr>
            <p:nvPr/>
          </p:nvSpPr>
          <p:spPr bwMode="auto">
            <a:xfrm>
              <a:off x="1319" y="2134"/>
              <a:ext cx="521" cy="26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B9586504-044F-3FB2-CCC0-8F731415127F}"/>
                </a:ext>
              </a:extLst>
            </p:cNvPr>
            <p:cNvSpPr>
              <a:spLocks noChangeArrowheads="1"/>
            </p:cNvSpPr>
            <p:nvPr/>
          </p:nvSpPr>
          <p:spPr bwMode="auto">
            <a:xfrm>
              <a:off x="1480" y="2173"/>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Sales</a:t>
              </a:r>
              <a:endParaRPr lang="en-US">
                <a:latin typeface="Arial" pitchFamily="34" charset="0"/>
              </a:endParaRPr>
            </a:p>
          </p:txBody>
        </p:sp>
        <p:sp>
          <p:nvSpPr>
            <p:cNvPr id="28" name="Rectangle 27">
              <a:extLst>
                <a:ext uri="{FF2B5EF4-FFF2-40B4-BE49-F238E27FC236}">
                  <a16:creationId xmlns:a16="http://schemas.microsoft.com/office/drawing/2014/main" id="{9CBCA06C-0585-73CD-2C33-637C02118CF5}"/>
                </a:ext>
              </a:extLst>
            </p:cNvPr>
            <p:cNvSpPr>
              <a:spLocks noChangeArrowheads="1"/>
            </p:cNvSpPr>
            <p:nvPr/>
          </p:nvSpPr>
          <p:spPr bwMode="auto">
            <a:xfrm>
              <a:off x="1426" y="2268"/>
              <a:ext cx="30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LineItem</a:t>
              </a:r>
              <a:endParaRPr lang="en-US">
                <a:latin typeface="Arial" pitchFamily="34" charset="0"/>
              </a:endParaRPr>
            </a:p>
          </p:txBody>
        </p:sp>
        <p:sp>
          <p:nvSpPr>
            <p:cNvPr id="29" name="Rectangle 28">
              <a:extLst>
                <a:ext uri="{FF2B5EF4-FFF2-40B4-BE49-F238E27FC236}">
                  <a16:creationId xmlns:a16="http://schemas.microsoft.com/office/drawing/2014/main" id="{3E67344A-44BE-A031-F197-C61FA14A916B}"/>
                </a:ext>
              </a:extLst>
            </p:cNvPr>
            <p:cNvSpPr>
              <a:spLocks noChangeArrowheads="1"/>
            </p:cNvSpPr>
            <p:nvPr/>
          </p:nvSpPr>
          <p:spPr bwMode="auto">
            <a:xfrm>
              <a:off x="1319" y="2401"/>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640FC486-9188-17C0-AA34-8DAD5380C62F}"/>
                </a:ext>
              </a:extLst>
            </p:cNvPr>
            <p:cNvSpPr>
              <a:spLocks noChangeArrowheads="1"/>
            </p:cNvSpPr>
            <p:nvPr/>
          </p:nvSpPr>
          <p:spPr bwMode="auto">
            <a:xfrm>
              <a:off x="1365" y="2443"/>
              <a:ext cx="28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quantity</a:t>
              </a:r>
              <a:endParaRPr lang="en-US">
                <a:latin typeface="Arial" pitchFamily="34" charset="0"/>
              </a:endParaRPr>
            </a:p>
          </p:txBody>
        </p:sp>
        <p:sp>
          <p:nvSpPr>
            <p:cNvPr id="31" name="Rectangle 30">
              <a:extLst>
                <a:ext uri="{FF2B5EF4-FFF2-40B4-BE49-F238E27FC236}">
                  <a16:creationId xmlns:a16="http://schemas.microsoft.com/office/drawing/2014/main" id="{57F20A28-E954-D16A-AB4B-F2D61DB28E43}"/>
                </a:ext>
              </a:extLst>
            </p:cNvPr>
            <p:cNvSpPr>
              <a:spLocks noChangeArrowheads="1"/>
            </p:cNvSpPr>
            <p:nvPr/>
          </p:nvSpPr>
          <p:spPr bwMode="auto">
            <a:xfrm>
              <a:off x="3363" y="3908"/>
              <a:ext cx="520"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7F10F652-4554-1AAC-C0B3-7EACC181CC59}"/>
                </a:ext>
              </a:extLst>
            </p:cNvPr>
            <p:cNvSpPr>
              <a:spLocks noChangeArrowheads="1"/>
            </p:cNvSpPr>
            <p:nvPr/>
          </p:nvSpPr>
          <p:spPr bwMode="auto">
            <a:xfrm>
              <a:off x="3487" y="3950"/>
              <a:ext cx="27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Cashier</a:t>
              </a:r>
              <a:endParaRPr lang="en-US">
                <a:latin typeface="Arial" pitchFamily="34" charset="0"/>
              </a:endParaRPr>
            </a:p>
          </p:txBody>
        </p:sp>
        <p:sp>
          <p:nvSpPr>
            <p:cNvPr id="33" name="Rectangle 32">
              <a:extLst>
                <a:ext uri="{FF2B5EF4-FFF2-40B4-BE49-F238E27FC236}">
                  <a16:creationId xmlns:a16="http://schemas.microsoft.com/office/drawing/2014/main" id="{6960D2F1-E2F5-2DA8-FB97-6AD3A9EBC1E9}"/>
                </a:ext>
              </a:extLst>
            </p:cNvPr>
            <p:cNvSpPr>
              <a:spLocks noChangeArrowheads="1"/>
            </p:cNvSpPr>
            <p:nvPr/>
          </p:nvSpPr>
          <p:spPr bwMode="auto">
            <a:xfrm>
              <a:off x="3363" y="4086"/>
              <a:ext cx="520"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BB4BA7DD-9496-276F-4022-6202246C4470}"/>
                </a:ext>
              </a:extLst>
            </p:cNvPr>
            <p:cNvSpPr>
              <a:spLocks noChangeArrowheads="1"/>
            </p:cNvSpPr>
            <p:nvPr/>
          </p:nvSpPr>
          <p:spPr bwMode="auto">
            <a:xfrm>
              <a:off x="1774" y="3908"/>
              <a:ext cx="521"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4619AA75-C262-4B63-4AF3-5F1F7758BE58}"/>
                </a:ext>
              </a:extLst>
            </p:cNvPr>
            <p:cNvSpPr>
              <a:spLocks noChangeArrowheads="1"/>
            </p:cNvSpPr>
            <p:nvPr/>
          </p:nvSpPr>
          <p:spPr bwMode="auto">
            <a:xfrm>
              <a:off x="1862" y="3950"/>
              <a:ext cx="34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Customer</a:t>
              </a:r>
              <a:endParaRPr lang="en-US">
                <a:latin typeface="Arial" pitchFamily="34" charset="0"/>
              </a:endParaRPr>
            </a:p>
          </p:txBody>
        </p:sp>
        <p:sp>
          <p:nvSpPr>
            <p:cNvPr id="36" name="Rectangle 35">
              <a:extLst>
                <a:ext uri="{FF2B5EF4-FFF2-40B4-BE49-F238E27FC236}">
                  <a16:creationId xmlns:a16="http://schemas.microsoft.com/office/drawing/2014/main" id="{7FB68569-D74C-CA30-E954-EEE64006FCBD}"/>
                </a:ext>
              </a:extLst>
            </p:cNvPr>
            <p:cNvSpPr>
              <a:spLocks noChangeArrowheads="1"/>
            </p:cNvSpPr>
            <p:nvPr/>
          </p:nvSpPr>
          <p:spPr bwMode="auto">
            <a:xfrm>
              <a:off x="1774" y="408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231440E3-B36B-8464-1AAA-C217F31DD00B}"/>
                </a:ext>
              </a:extLst>
            </p:cNvPr>
            <p:cNvSpPr>
              <a:spLocks noChangeArrowheads="1"/>
            </p:cNvSpPr>
            <p:nvPr/>
          </p:nvSpPr>
          <p:spPr bwMode="auto">
            <a:xfrm>
              <a:off x="3706" y="3107"/>
              <a:ext cx="520"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045373E9-F59D-867D-9187-63AA5FA68F14}"/>
                </a:ext>
              </a:extLst>
            </p:cNvPr>
            <p:cNvSpPr>
              <a:spLocks noChangeArrowheads="1"/>
            </p:cNvSpPr>
            <p:nvPr/>
          </p:nvSpPr>
          <p:spPr bwMode="auto">
            <a:xfrm>
              <a:off x="3811" y="3148"/>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Manager</a:t>
              </a:r>
              <a:endParaRPr lang="en-US">
                <a:latin typeface="Arial" pitchFamily="34" charset="0"/>
              </a:endParaRPr>
            </a:p>
          </p:txBody>
        </p:sp>
        <p:sp>
          <p:nvSpPr>
            <p:cNvPr id="39" name="Rectangle 38">
              <a:extLst>
                <a:ext uri="{FF2B5EF4-FFF2-40B4-BE49-F238E27FC236}">
                  <a16:creationId xmlns:a16="http://schemas.microsoft.com/office/drawing/2014/main" id="{1DE14DDA-3585-D8FD-2210-E1B9EADA78B0}"/>
                </a:ext>
              </a:extLst>
            </p:cNvPr>
            <p:cNvSpPr>
              <a:spLocks noChangeArrowheads="1"/>
            </p:cNvSpPr>
            <p:nvPr/>
          </p:nvSpPr>
          <p:spPr bwMode="auto">
            <a:xfrm>
              <a:off x="3706" y="3284"/>
              <a:ext cx="520" cy="17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39">
              <a:extLst>
                <a:ext uri="{FF2B5EF4-FFF2-40B4-BE49-F238E27FC236}">
                  <a16:creationId xmlns:a16="http://schemas.microsoft.com/office/drawing/2014/main" id="{9A3FC904-D6F9-7B98-2733-E237FBAAF5AA}"/>
                </a:ext>
              </a:extLst>
            </p:cNvPr>
            <p:cNvSpPr>
              <a:spLocks noChangeArrowheads="1"/>
            </p:cNvSpPr>
            <p:nvPr/>
          </p:nvSpPr>
          <p:spPr bwMode="auto">
            <a:xfrm>
              <a:off x="2553" y="1468"/>
              <a:ext cx="521" cy="268"/>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50D752F0-AC95-2E95-B53B-AD40A95167E1}"/>
                </a:ext>
              </a:extLst>
            </p:cNvPr>
            <p:cNvSpPr>
              <a:spLocks noChangeArrowheads="1"/>
            </p:cNvSpPr>
            <p:nvPr/>
          </p:nvSpPr>
          <p:spPr bwMode="auto">
            <a:xfrm>
              <a:off x="2677" y="1507"/>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Product</a:t>
              </a:r>
              <a:endParaRPr lang="en-US">
                <a:latin typeface="Arial" pitchFamily="34" charset="0"/>
              </a:endParaRPr>
            </a:p>
          </p:txBody>
        </p:sp>
        <p:sp>
          <p:nvSpPr>
            <p:cNvPr id="42" name="Rectangle 41">
              <a:extLst>
                <a:ext uri="{FF2B5EF4-FFF2-40B4-BE49-F238E27FC236}">
                  <a16:creationId xmlns:a16="http://schemas.microsoft.com/office/drawing/2014/main" id="{84F2991B-AE03-82B2-4870-0500EE87B71A}"/>
                </a:ext>
              </a:extLst>
            </p:cNvPr>
            <p:cNvSpPr>
              <a:spLocks noChangeArrowheads="1"/>
            </p:cNvSpPr>
            <p:nvPr/>
          </p:nvSpPr>
          <p:spPr bwMode="auto">
            <a:xfrm>
              <a:off x="2679" y="1601"/>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Catalog</a:t>
              </a:r>
              <a:endParaRPr lang="en-US">
                <a:latin typeface="Arial" pitchFamily="34" charset="0"/>
              </a:endParaRPr>
            </a:p>
          </p:txBody>
        </p:sp>
        <p:sp>
          <p:nvSpPr>
            <p:cNvPr id="43" name="Rectangle 42">
              <a:extLst>
                <a:ext uri="{FF2B5EF4-FFF2-40B4-BE49-F238E27FC236}">
                  <a16:creationId xmlns:a16="http://schemas.microsoft.com/office/drawing/2014/main" id="{A9738B36-650A-F997-EC12-6D714DFAF4DC}"/>
                </a:ext>
              </a:extLst>
            </p:cNvPr>
            <p:cNvSpPr>
              <a:spLocks noChangeArrowheads="1"/>
            </p:cNvSpPr>
            <p:nvPr/>
          </p:nvSpPr>
          <p:spPr bwMode="auto">
            <a:xfrm>
              <a:off x="2553" y="1736"/>
              <a:ext cx="521" cy="17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CE0D3576-5263-5B06-AF01-F7CE96F1C264}"/>
                </a:ext>
              </a:extLst>
            </p:cNvPr>
            <p:cNvSpPr>
              <a:spLocks noChangeArrowheads="1"/>
            </p:cNvSpPr>
            <p:nvPr/>
          </p:nvSpPr>
          <p:spPr bwMode="auto">
            <a:xfrm>
              <a:off x="3700" y="1376"/>
              <a:ext cx="615" cy="267"/>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44">
              <a:extLst>
                <a:ext uri="{FF2B5EF4-FFF2-40B4-BE49-F238E27FC236}">
                  <a16:creationId xmlns:a16="http://schemas.microsoft.com/office/drawing/2014/main" id="{403AD5AA-93C2-AAEC-5DC2-2D0FC2A6E5A9}"/>
                </a:ext>
              </a:extLst>
            </p:cNvPr>
            <p:cNvSpPr>
              <a:spLocks noChangeArrowheads="1"/>
            </p:cNvSpPr>
            <p:nvPr/>
          </p:nvSpPr>
          <p:spPr bwMode="auto">
            <a:xfrm>
              <a:off x="3870" y="1415"/>
              <a:ext cx="27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Product</a:t>
              </a:r>
              <a:endParaRPr lang="en-US">
                <a:latin typeface="Arial" pitchFamily="34" charset="0"/>
              </a:endParaRPr>
            </a:p>
          </p:txBody>
        </p:sp>
        <p:sp>
          <p:nvSpPr>
            <p:cNvPr id="46" name="Rectangle 45">
              <a:extLst>
                <a:ext uri="{FF2B5EF4-FFF2-40B4-BE49-F238E27FC236}">
                  <a16:creationId xmlns:a16="http://schemas.microsoft.com/office/drawing/2014/main" id="{AAB6593D-2921-6841-F973-448AFD627F5F}"/>
                </a:ext>
              </a:extLst>
            </p:cNvPr>
            <p:cNvSpPr>
              <a:spLocks noChangeArrowheads="1"/>
            </p:cNvSpPr>
            <p:nvPr/>
          </p:nvSpPr>
          <p:spPr bwMode="auto">
            <a:xfrm>
              <a:off x="3782" y="1509"/>
              <a:ext cx="45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Specification</a:t>
              </a:r>
              <a:endParaRPr lang="en-US">
                <a:latin typeface="Arial" pitchFamily="34" charset="0"/>
              </a:endParaRPr>
            </a:p>
          </p:txBody>
        </p:sp>
        <p:sp>
          <p:nvSpPr>
            <p:cNvPr id="47" name="Rectangle 46">
              <a:extLst>
                <a:ext uri="{FF2B5EF4-FFF2-40B4-BE49-F238E27FC236}">
                  <a16:creationId xmlns:a16="http://schemas.microsoft.com/office/drawing/2014/main" id="{7C5AAE86-8CD1-A22A-39D1-BD2CFC56319F}"/>
                </a:ext>
              </a:extLst>
            </p:cNvPr>
            <p:cNvSpPr>
              <a:spLocks noChangeArrowheads="1"/>
            </p:cNvSpPr>
            <p:nvPr/>
          </p:nvSpPr>
          <p:spPr bwMode="auto">
            <a:xfrm>
              <a:off x="3700" y="1643"/>
              <a:ext cx="615" cy="363"/>
            </a:xfrm>
            <a:prstGeom prst="rect">
              <a:avLst/>
            </a:prstGeom>
            <a:solidFill>
              <a:srgbClr val="FFFFFF"/>
            </a:solidFill>
            <a:ln w="2">
              <a:solidFill>
                <a:srgbClr val="33669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8ED10B6D-F98F-C295-4A17-1556BA090CC5}"/>
                </a:ext>
              </a:extLst>
            </p:cNvPr>
            <p:cNvSpPr>
              <a:spLocks noChangeArrowheads="1"/>
            </p:cNvSpPr>
            <p:nvPr/>
          </p:nvSpPr>
          <p:spPr bwMode="auto">
            <a:xfrm>
              <a:off x="3746" y="1683"/>
              <a:ext cx="3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description</a:t>
              </a:r>
              <a:endParaRPr lang="en-US">
                <a:latin typeface="Arial" pitchFamily="34" charset="0"/>
              </a:endParaRPr>
            </a:p>
          </p:txBody>
        </p:sp>
        <p:sp>
          <p:nvSpPr>
            <p:cNvPr id="49" name="Rectangle 48">
              <a:extLst>
                <a:ext uri="{FF2B5EF4-FFF2-40B4-BE49-F238E27FC236}">
                  <a16:creationId xmlns:a16="http://schemas.microsoft.com/office/drawing/2014/main" id="{3A3FE746-63FE-B747-C4CA-26365EE68C93}"/>
                </a:ext>
              </a:extLst>
            </p:cNvPr>
            <p:cNvSpPr>
              <a:spLocks noChangeArrowheads="1"/>
            </p:cNvSpPr>
            <p:nvPr/>
          </p:nvSpPr>
          <p:spPr bwMode="auto">
            <a:xfrm>
              <a:off x="3746" y="1777"/>
              <a:ext cx="17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price</a:t>
              </a:r>
              <a:endParaRPr lang="en-US">
                <a:latin typeface="Arial" pitchFamily="34" charset="0"/>
              </a:endParaRPr>
            </a:p>
          </p:txBody>
        </p:sp>
        <p:sp>
          <p:nvSpPr>
            <p:cNvPr id="50" name="Rectangle 49">
              <a:extLst>
                <a:ext uri="{FF2B5EF4-FFF2-40B4-BE49-F238E27FC236}">
                  <a16:creationId xmlns:a16="http://schemas.microsoft.com/office/drawing/2014/main" id="{ECF009DF-CEF5-8F66-2DA7-71551E2BCD0A}"/>
                </a:ext>
              </a:extLst>
            </p:cNvPr>
            <p:cNvSpPr>
              <a:spLocks noChangeArrowheads="1"/>
            </p:cNvSpPr>
            <p:nvPr/>
          </p:nvSpPr>
          <p:spPr bwMode="auto">
            <a:xfrm>
              <a:off x="3746" y="1872"/>
              <a:ext cx="1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UPC</a:t>
              </a:r>
              <a:endParaRPr lang="en-US">
                <a:latin typeface="Arial" pitchFamily="34" charset="0"/>
              </a:endParaRPr>
            </a:p>
          </p:txBody>
        </p:sp>
        <p:sp>
          <p:nvSpPr>
            <p:cNvPr id="51" name="Line 50">
              <a:extLst>
                <a:ext uri="{FF2B5EF4-FFF2-40B4-BE49-F238E27FC236}">
                  <a16:creationId xmlns:a16="http://schemas.microsoft.com/office/drawing/2014/main" id="{E17A34C4-1E74-8F01-4449-1A849B79B723}"/>
                </a:ext>
              </a:extLst>
            </p:cNvPr>
            <p:cNvSpPr>
              <a:spLocks noChangeShapeType="1"/>
            </p:cNvSpPr>
            <p:nvPr/>
          </p:nvSpPr>
          <p:spPr bwMode="auto">
            <a:xfrm flipH="1">
              <a:off x="3074" y="2445"/>
              <a:ext cx="629"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51">
              <a:extLst>
                <a:ext uri="{FF2B5EF4-FFF2-40B4-BE49-F238E27FC236}">
                  <a16:creationId xmlns:a16="http://schemas.microsoft.com/office/drawing/2014/main" id="{40A3359D-BCE1-52C3-C0EE-6C6A5E21E343}"/>
                </a:ext>
              </a:extLst>
            </p:cNvPr>
            <p:cNvSpPr>
              <a:spLocks noChangeArrowheads="1"/>
            </p:cNvSpPr>
            <p:nvPr/>
          </p:nvSpPr>
          <p:spPr bwMode="auto">
            <a:xfrm>
              <a:off x="3268" y="2358"/>
              <a:ext cx="24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Stocks</a:t>
              </a:r>
              <a:endParaRPr lang="en-US">
                <a:latin typeface="Arial" pitchFamily="34" charset="0"/>
              </a:endParaRPr>
            </a:p>
          </p:txBody>
        </p:sp>
        <p:sp>
          <p:nvSpPr>
            <p:cNvPr id="53" name="Rectangle 52">
              <a:extLst>
                <a:ext uri="{FF2B5EF4-FFF2-40B4-BE49-F238E27FC236}">
                  <a16:creationId xmlns:a16="http://schemas.microsoft.com/office/drawing/2014/main" id="{C304F60A-0A17-AC50-AD13-998658C98E09}"/>
                </a:ext>
              </a:extLst>
            </p:cNvPr>
            <p:cNvSpPr>
              <a:spLocks noChangeArrowheads="1"/>
            </p:cNvSpPr>
            <p:nvPr/>
          </p:nvSpPr>
          <p:spPr bwMode="auto">
            <a:xfrm>
              <a:off x="3576" y="2451"/>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452" kern="1200">
                  <a:solidFill>
                    <a:srgbClr val="1D588A"/>
                  </a:solidFill>
                  <a:latin typeface="Arial" pitchFamily="34" charset="0"/>
                  <a:ea typeface="+mn-ea"/>
                  <a:cs typeface="+mn-cs"/>
                </a:rPr>
                <a:t>*</a:t>
              </a:r>
              <a:endParaRPr lang="en-US">
                <a:latin typeface="Arial" pitchFamily="34" charset="0"/>
              </a:endParaRPr>
            </a:p>
          </p:txBody>
        </p:sp>
        <p:sp>
          <p:nvSpPr>
            <p:cNvPr id="54" name="Line 53">
              <a:extLst>
                <a:ext uri="{FF2B5EF4-FFF2-40B4-BE49-F238E27FC236}">
                  <a16:creationId xmlns:a16="http://schemas.microsoft.com/office/drawing/2014/main" id="{993E34AC-7979-878F-941D-2D6E38634267}"/>
                </a:ext>
              </a:extLst>
            </p:cNvPr>
            <p:cNvSpPr>
              <a:spLocks noChangeShapeType="1"/>
            </p:cNvSpPr>
            <p:nvPr/>
          </p:nvSpPr>
          <p:spPr bwMode="auto">
            <a:xfrm flipV="1">
              <a:off x="2814" y="2667"/>
              <a:ext cx="1" cy="347"/>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63566EEB-7F65-E876-8049-DEAC044EAD1F}"/>
                </a:ext>
              </a:extLst>
            </p:cNvPr>
            <p:cNvSpPr>
              <a:spLocks noChangeArrowheads="1"/>
            </p:cNvSpPr>
            <p:nvPr/>
          </p:nvSpPr>
          <p:spPr bwMode="auto">
            <a:xfrm>
              <a:off x="2925" y="2752"/>
              <a:ext cx="27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Houses</a:t>
              </a:r>
              <a:endParaRPr lang="en-US">
                <a:latin typeface="Arial" pitchFamily="34" charset="0"/>
              </a:endParaRPr>
            </a:p>
          </p:txBody>
        </p:sp>
        <p:sp>
          <p:nvSpPr>
            <p:cNvPr id="56" name="Rectangle 55">
              <a:extLst>
                <a:ext uri="{FF2B5EF4-FFF2-40B4-BE49-F238E27FC236}">
                  <a16:creationId xmlns:a16="http://schemas.microsoft.com/office/drawing/2014/main" id="{338546CD-7ED0-3351-1817-1E12286991D2}"/>
                </a:ext>
              </a:extLst>
            </p:cNvPr>
            <p:cNvSpPr>
              <a:spLocks noChangeArrowheads="1"/>
            </p:cNvSpPr>
            <p:nvPr/>
          </p:nvSpPr>
          <p:spPr bwMode="auto">
            <a:xfrm>
              <a:off x="2881" y="2884"/>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57" name="Rectangle 56">
              <a:extLst>
                <a:ext uri="{FF2B5EF4-FFF2-40B4-BE49-F238E27FC236}">
                  <a16:creationId xmlns:a16="http://schemas.microsoft.com/office/drawing/2014/main" id="{1FF9C658-CDE6-B125-86DC-D1B565E6F425}"/>
                </a:ext>
              </a:extLst>
            </p:cNvPr>
            <p:cNvSpPr>
              <a:spLocks noChangeArrowheads="1"/>
            </p:cNvSpPr>
            <p:nvPr/>
          </p:nvSpPr>
          <p:spPr bwMode="auto">
            <a:xfrm>
              <a:off x="2969" y="2868"/>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025" kern="1200">
                  <a:solidFill>
                    <a:srgbClr val="1D588A"/>
                  </a:solidFill>
                  <a:latin typeface="Arial" pitchFamily="34" charset="0"/>
                  <a:ea typeface="+mn-ea"/>
                  <a:cs typeface="+mn-cs"/>
                </a:rPr>
                <a:t>*</a:t>
              </a:r>
              <a:endParaRPr lang="en-US">
                <a:latin typeface="Arial" pitchFamily="34" charset="0"/>
              </a:endParaRPr>
            </a:p>
          </p:txBody>
        </p:sp>
        <p:sp>
          <p:nvSpPr>
            <p:cNvPr id="58" name="Line 57">
              <a:extLst>
                <a:ext uri="{FF2B5EF4-FFF2-40B4-BE49-F238E27FC236}">
                  <a16:creationId xmlns:a16="http://schemas.microsoft.com/office/drawing/2014/main" id="{B47C09A0-1D92-94F8-8DBC-1654B3011786}"/>
                </a:ext>
              </a:extLst>
            </p:cNvPr>
            <p:cNvSpPr>
              <a:spLocks noChangeShapeType="1"/>
            </p:cNvSpPr>
            <p:nvPr/>
          </p:nvSpPr>
          <p:spPr bwMode="auto">
            <a:xfrm>
              <a:off x="2814" y="1913"/>
              <a:ext cx="1" cy="309"/>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25BFD4CF-30DA-30B0-7192-68ABDAC44368}"/>
                </a:ext>
              </a:extLst>
            </p:cNvPr>
            <p:cNvSpPr>
              <a:spLocks noChangeArrowheads="1"/>
            </p:cNvSpPr>
            <p:nvPr/>
          </p:nvSpPr>
          <p:spPr bwMode="auto">
            <a:xfrm>
              <a:off x="2914" y="2010"/>
              <a:ext cx="300"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Used-by</a:t>
              </a:r>
              <a:endParaRPr lang="en-US">
                <a:latin typeface="Arial" pitchFamily="34" charset="0"/>
              </a:endParaRPr>
            </a:p>
          </p:txBody>
        </p:sp>
        <p:sp>
          <p:nvSpPr>
            <p:cNvPr id="60" name="Rectangle 59">
              <a:extLst>
                <a:ext uri="{FF2B5EF4-FFF2-40B4-BE49-F238E27FC236}">
                  <a16:creationId xmlns:a16="http://schemas.microsoft.com/office/drawing/2014/main" id="{51931C67-503B-CAD4-708D-F67594491439}"/>
                </a:ext>
              </a:extLst>
            </p:cNvPr>
            <p:cNvSpPr>
              <a:spLocks noChangeArrowheads="1"/>
            </p:cNvSpPr>
            <p:nvPr/>
          </p:nvSpPr>
          <p:spPr bwMode="auto">
            <a:xfrm>
              <a:off x="2916" y="2095"/>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452" kern="1200">
                  <a:solidFill>
                    <a:srgbClr val="1D588A"/>
                  </a:solidFill>
                  <a:latin typeface="Arial" pitchFamily="34" charset="0"/>
                  <a:ea typeface="+mn-ea"/>
                  <a:cs typeface="+mn-cs"/>
                </a:rPr>
                <a:t>*</a:t>
              </a:r>
              <a:endParaRPr lang="en-US">
                <a:latin typeface="Arial" pitchFamily="34" charset="0"/>
              </a:endParaRPr>
            </a:p>
          </p:txBody>
        </p:sp>
        <p:sp>
          <p:nvSpPr>
            <p:cNvPr id="61" name="Line 60">
              <a:extLst>
                <a:ext uri="{FF2B5EF4-FFF2-40B4-BE49-F238E27FC236}">
                  <a16:creationId xmlns:a16="http://schemas.microsoft.com/office/drawing/2014/main" id="{76CEBC2F-2BE1-2418-CF6D-CCFD27A96168}"/>
                </a:ext>
              </a:extLst>
            </p:cNvPr>
            <p:cNvSpPr>
              <a:spLocks noChangeShapeType="1"/>
            </p:cNvSpPr>
            <p:nvPr/>
          </p:nvSpPr>
          <p:spPr bwMode="auto">
            <a:xfrm flipH="1">
              <a:off x="3074" y="1690"/>
              <a:ext cx="626"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61">
              <a:extLst>
                <a:ext uri="{FF2B5EF4-FFF2-40B4-BE49-F238E27FC236}">
                  <a16:creationId xmlns:a16="http://schemas.microsoft.com/office/drawing/2014/main" id="{920D14F4-DDBD-8389-EA60-288146473DF6}"/>
                </a:ext>
              </a:extLst>
            </p:cNvPr>
            <p:cNvSpPr>
              <a:spLocks noChangeArrowheads="1"/>
            </p:cNvSpPr>
            <p:nvPr/>
          </p:nvSpPr>
          <p:spPr bwMode="auto">
            <a:xfrm>
              <a:off x="3231" y="1604"/>
              <a:ext cx="31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Contains</a:t>
              </a:r>
              <a:endParaRPr lang="en-US">
                <a:latin typeface="Arial" pitchFamily="34" charset="0"/>
              </a:endParaRPr>
            </a:p>
          </p:txBody>
        </p:sp>
        <p:sp>
          <p:nvSpPr>
            <p:cNvPr id="63" name="Rectangle 62">
              <a:extLst>
                <a:ext uri="{FF2B5EF4-FFF2-40B4-BE49-F238E27FC236}">
                  <a16:creationId xmlns:a16="http://schemas.microsoft.com/office/drawing/2014/main" id="{55CD2F30-067F-3B50-AFC6-A6F363ACB024}"/>
                </a:ext>
              </a:extLst>
            </p:cNvPr>
            <p:cNvSpPr>
              <a:spLocks noChangeArrowheads="1"/>
            </p:cNvSpPr>
            <p:nvPr/>
          </p:nvSpPr>
          <p:spPr bwMode="auto">
            <a:xfrm>
              <a:off x="3548" y="1728"/>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64" name="Rectangle 63">
              <a:extLst>
                <a:ext uri="{FF2B5EF4-FFF2-40B4-BE49-F238E27FC236}">
                  <a16:creationId xmlns:a16="http://schemas.microsoft.com/office/drawing/2014/main" id="{6AB930A7-6F32-4AA9-7AC1-BF5075DECEFB}"/>
                </a:ext>
              </a:extLst>
            </p:cNvPr>
            <p:cNvSpPr>
              <a:spLocks noChangeArrowheads="1"/>
            </p:cNvSpPr>
            <p:nvPr/>
          </p:nvSpPr>
          <p:spPr bwMode="auto">
            <a:xfrm>
              <a:off x="3637" y="1712"/>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025" kern="1200">
                  <a:solidFill>
                    <a:srgbClr val="1D588A"/>
                  </a:solidFill>
                  <a:latin typeface="Arial" pitchFamily="34" charset="0"/>
                  <a:ea typeface="+mn-ea"/>
                  <a:cs typeface="+mn-cs"/>
                </a:rPr>
                <a:t>*</a:t>
              </a:r>
              <a:endParaRPr lang="en-US">
                <a:latin typeface="Arial" pitchFamily="34" charset="0"/>
              </a:endParaRPr>
            </a:p>
          </p:txBody>
        </p:sp>
        <p:sp>
          <p:nvSpPr>
            <p:cNvPr id="65" name="Line 64">
              <a:extLst>
                <a:ext uri="{FF2B5EF4-FFF2-40B4-BE49-F238E27FC236}">
                  <a16:creationId xmlns:a16="http://schemas.microsoft.com/office/drawing/2014/main" id="{E367542F-6E61-2B5F-956D-2AE72FC0DED2}"/>
                </a:ext>
              </a:extLst>
            </p:cNvPr>
            <p:cNvSpPr>
              <a:spLocks noChangeShapeType="1"/>
            </p:cNvSpPr>
            <p:nvPr/>
          </p:nvSpPr>
          <p:spPr bwMode="auto">
            <a:xfrm flipV="1">
              <a:off x="4007" y="2006"/>
              <a:ext cx="1" cy="262"/>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65">
              <a:extLst>
                <a:ext uri="{FF2B5EF4-FFF2-40B4-BE49-F238E27FC236}">
                  <a16:creationId xmlns:a16="http://schemas.microsoft.com/office/drawing/2014/main" id="{FC4E2126-24BB-CC2A-554A-C8FB22C8A97A}"/>
                </a:ext>
              </a:extLst>
            </p:cNvPr>
            <p:cNvSpPr>
              <a:spLocks noChangeArrowheads="1"/>
            </p:cNvSpPr>
            <p:nvPr/>
          </p:nvSpPr>
          <p:spPr bwMode="auto">
            <a:xfrm>
              <a:off x="4094" y="2050"/>
              <a:ext cx="35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Describes</a:t>
              </a:r>
              <a:endParaRPr lang="en-US">
                <a:latin typeface="Arial" pitchFamily="34" charset="0"/>
              </a:endParaRPr>
            </a:p>
          </p:txBody>
        </p:sp>
        <p:sp>
          <p:nvSpPr>
            <p:cNvPr id="67" name="Rectangle 66">
              <a:extLst>
                <a:ext uri="{FF2B5EF4-FFF2-40B4-BE49-F238E27FC236}">
                  <a16:creationId xmlns:a16="http://schemas.microsoft.com/office/drawing/2014/main" id="{049BF7EA-CFC3-C15E-FA16-55FA8906B3BA}"/>
                </a:ext>
              </a:extLst>
            </p:cNvPr>
            <p:cNvSpPr>
              <a:spLocks noChangeArrowheads="1"/>
            </p:cNvSpPr>
            <p:nvPr/>
          </p:nvSpPr>
          <p:spPr bwMode="auto">
            <a:xfrm>
              <a:off x="4043" y="2140"/>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452" kern="1200">
                  <a:solidFill>
                    <a:srgbClr val="1D588A"/>
                  </a:solidFill>
                  <a:latin typeface="Arial" pitchFamily="34" charset="0"/>
                  <a:ea typeface="+mn-ea"/>
                  <a:cs typeface="+mn-cs"/>
                </a:rPr>
                <a:t>*</a:t>
              </a:r>
              <a:endParaRPr lang="en-US">
                <a:latin typeface="Arial" pitchFamily="34" charset="0"/>
              </a:endParaRPr>
            </a:p>
          </p:txBody>
        </p:sp>
        <p:sp>
          <p:nvSpPr>
            <p:cNvPr id="68" name="Line 67">
              <a:extLst>
                <a:ext uri="{FF2B5EF4-FFF2-40B4-BE49-F238E27FC236}">
                  <a16:creationId xmlns:a16="http://schemas.microsoft.com/office/drawing/2014/main" id="{EB505EC3-263D-B378-E8D3-33BE45048933}"/>
                </a:ext>
              </a:extLst>
            </p:cNvPr>
            <p:cNvSpPr>
              <a:spLocks noChangeShapeType="1"/>
            </p:cNvSpPr>
            <p:nvPr/>
          </p:nvSpPr>
          <p:spPr bwMode="auto">
            <a:xfrm flipH="1">
              <a:off x="1840" y="3419"/>
              <a:ext cx="713"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574E8295-B08A-1AE5-ED77-2353449F0CC3}"/>
                </a:ext>
              </a:extLst>
            </p:cNvPr>
            <p:cNvSpPr>
              <a:spLocks noChangeArrowheads="1"/>
            </p:cNvSpPr>
            <p:nvPr/>
          </p:nvSpPr>
          <p:spPr bwMode="auto">
            <a:xfrm>
              <a:off x="1978" y="3333"/>
              <a:ext cx="44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Captured-on</a:t>
              </a:r>
              <a:endParaRPr lang="en-US">
                <a:latin typeface="Arial" pitchFamily="34" charset="0"/>
              </a:endParaRPr>
            </a:p>
          </p:txBody>
        </p:sp>
        <p:sp>
          <p:nvSpPr>
            <p:cNvPr id="70" name="Line 69">
              <a:extLst>
                <a:ext uri="{FF2B5EF4-FFF2-40B4-BE49-F238E27FC236}">
                  <a16:creationId xmlns:a16="http://schemas.microsoft.com/office/drawing/2014/main" id="{B4415FCE-C832-ADDB-F3F4-72462C28B6DD}"/>
                </a:ext>
              </a:extLst>
            </p:cNvPr>
            <p:cNvSpPr>
              <a:spLocks noChangeShapeType="1"/>
            </p:cNvSpPr>
            <p:nvPr/>
          </p:nvSpPr>
          <p:spPr bwMode="auto">
            <a:xfrm flipV="1">
              <a:off x="1579" y="2579"/>
              <a:ext cx="1" cy="435"/>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F1C8F45D-1CBD-D20D-02BD-142B1AB1A683}"/>
                </a:ext>
              </a:extLst>
            </p:cNvPr>
            <p:cNvSpPr>
              <a:spLocks noChangeArrowheads="1"/>
            </p:cNvSpPr>
            <p:nvPr/>
          </p:nvSpPr>
          <p:spPr bwMode="auto">
            <a:xfrm>
              <a:off x="1099" y="2756"/>
              <a:ext cx="45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Contained-in</a:t>
              </a:r>
              <a:endParaRPr lang="en-US">
                <a:latin typeface="Arial" pitchFamily="34" charset="0"/>
              </a:endParaRPr>
            </a:p>
          </p:txBody>
        </p:sp>
        <p:sp>
          <p:nvSpPr>
            <p:cNvPr id="72" name="Rectangle 71">
              <a:extLst>
                <a:ext uri="{FF2B5EF4-FFF2-40B4-BE49-F238E27FC236}">
                  <a16:creationId xmlns:a16="http://schemas.microsoft.com/office/drawing/2014/main" id="{DA4EF5B2-6619-8372-FC5F-FC20066F26F6}"/>
                </a:ext>
              </a:extLst>
            </p:cNvPr>
            <p:cNvSpPr>
              <a:spLocks noChangeArrowheads="1"/>
            </p:cNvSpPr>
            <p:nvPr/>
          </p:nvSpPr>
          <p:spPr bwMode="auto">
            <a:xfrm>
              <a:off x="1646" y="2620"/>
              <a:ext cx="89"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73" name="Rectangle 72">
              <a:extLst>
                <a:ext uri="{FF2B5EF4-FFF2-40B4-BE49-F238E27FC236}">
                  <a16:creationId xmlns:a16="http://schemas.microsoft.com/office/drawing/2014/main" id="{2335CF09-4A76-CB03-B36E-6D2793202BEC}"/>
                </a:ext>
              </a:extLst>
            </p:cNvPr>
            <p:cNvSpPr>
              <a:spLocks noChangeArrowheads="1"/>
            </p:cNvSpPr>
            <p:nvPr/>
          </p:nvSpPr>
          <p:spPr bwMode="auto">
            <a:xfrm>
              <a:off x="1735" y="2604"/>
              <a:ext cx="37" cy="1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025" kern="1200">
                  <a:solidFill>
                    <a:srgbClr val="1D588A"/>
                  </a:solidFill>
                  <a:latin typeface="Arial" pitchFamily="34" charset="0"/>
                  <a:ea typeface="+mn-ea"/>
                  <a:cs typeface="+mn-cs"/>
                </a:rPr>
                <a:t>*</a:t>
              </a:r>
              <a:endParaRPr lang="en-US">
                <a:latin typeface="Arial" pitchFamily="34" charset="0"/>
              </a:endParaRPr>
            </a:p>
          </p:txBody>
        </p:sp>
        <p:sp>
          <p:nvSpPr>
            <p:cNvPr id="74" name="Freeform 73">
              <a:extLst>
                <a:ext uri="{FF2B5EF4-FFF2-40B4-BE49-F238E27FC236}">
                  <a16:creationId xmlns:a16="http://schemas.microsoft.com/office/drawing/2014/main" id="{5260EDC8-A0FC-66E9-D523-40FCDCD52C90}"/>
                </a:ext>
              </a:extLst>
            </p:cNvPr>
            <p:cNvSpPr>
              <a:spLocks/>
            </p:cNvSpPr>
            <p:nvPr/>
          </p:nvSpPr>
          <p:spPr bwMode="auto">
            <a:xfrm>
              <a:off x="1686" y="1293"/>
              <a:ext cx="2321" cy="841"/>
            </a:xfrm>
            <a:custGeom>
              <a:avLst/>
              <a:gdLst/>
              <a:ahLst/>
              <a:cxnLst>
                <a:cxn ang="0">
                  <a:pos x="2321" y="83"/>
                </a:cxn>
                <a:cxn ang="0">
                  <a:pos x="2321" y="0"/>
                </a:cxn>
                <a:cxn ang="0">
                  <a:pos x="0" y="0"/>
                </a:cxn>
                <a:cxn ang="0">
                  <a:pos x="0" y="841"/>
                </a:cxn>
              </a:cxnLst>
              <a:rect l="0" t="0" r="r" b="b"/>
              <a:pathLst>
                <a:path w="2321" h="841">
                  <a:moveTo>
                    <a:pt x="2321" y="83"/>
                  </a:moveTo>
                  <a:lnTo>
                    <a:pt x="2321" y="0"/>
                  </a:lnTo>
                  <a:lnTo>
                    <a:pt x="0" y="0"/>
                  </a:lnTo>
                  <a:lnTo>
                    <a:pt x="0" y="841"/>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D3E4D4AC-304F-6EEF-356F-1C35A0189EE4}"/>
                </a:ext>
              </a:extLst>
            </p:cNvPr>
            <p:cNvSpPr>
              <a:spLocks noChangeArrowheads="1"/>
            </p:cNvSpPr>
            <p:nvPr/>
          </p:nvSpPr>
          <p:spPr bwMode="auto">
            <a:xfrm>
              <a:off x="2615" y="1205"/>
              <a:ext cx="47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Described-by</a:t>
              </a:r>
              <a:endParaRPr lang="en-US">
                <a:latin typeface="Arial" pitchFamily="34" charset="0"/>
              </a:endParaRPr>
            </a:p>
          </p:txBody>
        </p:sp>
        <p:sp>
          <p:nvSpPr>
            <p:cNvPr id="76" name="Rectangle 75">
              <a:extLst>
                <a:ext uri="{FF2B5EF4-FFF2-40B4-BE49-F238E27FC236}">
                  <a16:creationId xmlns:a16="http://schemas.microsoft.com/office/drawing/2014/main" id="{5EB294B4-09C5-AB62-6188-A0982FFA6C18}"/>
                </a:ext>
              </a:extLst>
            </p:cNvPr>
            <p:cNvSpPr>
              <a:spLocks noChangeArrowheads="1"/>
            </p:cNvSpPr>
            <p:nvPr/>
          </p:nvSpPr>
          <p:spPr bwMode="auto">
            <a:xfrm>
              <a:off x="1735" y="2008"/>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452" kern="1200">
                  <a:solidFill>
                    <a:srgbClr val="1D588A"/>
                  </a:solidFill>
                  <a:latin typeface="Arial" pitchFamily="34" charset="0"/>
                  <a:ea typeface="+mn-ea"/>
                  <a:cs typeface="+mn-cs"/>
                </a:rPr>
                <a:t>*</a:t>
              </a:r>
              <a:endParaRPr lang="en-US">
                <a:latin typeface="Arial" pitchFamily="34" charset="0"/>
              </a:endParaRPr>
            </a:p>
          </p:txBody>
        </p:sp>
        <p:sp>
          <p:nvSpPr>
            <p:cNvPr id="77" name="Freeform 76">
              <a:extLst>
                <a:ext uri="{FF2B5EF4-FFF2-40B4-BE49-F238E27FC236}">
                  <a16:creationId xmlns:a16="http://schemas.microsoft.com/office/drawing/2014/main" id="{AB8A13F1-9F52-C7F3-23F7-4215D722F799}"/>
                </a:ext>
              </a:extLst>
            </p:cNvPr>
            <p:cNvSpPr>
              <a:spLocks/>
            </p:cNvSpPr>
            <p:nvPr/>
          </p:nvSpPr>
          <p:spPr bwMode="auto">
            <a:xfrm>
              <a:off x="1473" y="1071"/>
              <a:ext cx="3016" cy="1374"/>
            </a:xfrm>
            <a:custGeom>
              <a:avLst/>
              <a:gdLst/>
              <a:ahLst/>
              <a:cxnLst>
                <a:cxn ang="0">
                  <a:pos x="0" y="1063"/>
                </a:cxn>
                <a:cxn ang="0">
                  <a:pos x="0" y="0"/>
                </a:cxn>
                <a:cxn ang="0">
                  <a:pos x="3016" y="0"/>
                </a:cxn>
                <a:cxn ang="0">
                  <a:pos x="3016" y="1374"/>
                </a:cxn>
                <a:cxn ang="0">
                  <a:pos x="2839" y="1374"/>
                </a:cxn>
              </a:cxnLst>
              <a:rect l="0" t="0" r="r" b="b"/>
              <a:pathLst>
                <a:path w="3016" h="1374">
                  <a:moveTo>
                    <a:pt x="0" y="1063"/>
                  </a:moveTo>
                  <a:lnTo>
                    <a:pt x="0" y="0"/>
                  </a:lnTo>
                  <a:lnTo>
                    <a:pt x="3016" y="0"/>
                  </a:lnTo>
                  <a:lnTo>
                    <a:pt x="3016" y="1374"/>
                  </a:lnTo>
                  <a:lnTo>
                    <a:pt x="2839" y="1374"/>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0D635C30-00D5-5470-1F58-D7455726E6C5}"/>
                </a:ext>
              </a:extLst>
            </p:cNvPr>
            <p:cNvSpPr>
              <a:spLocks noChangeArrowheads="1"/>
            </p:cNvSpPr>
            <p:nvPr/>
          </p:nvSpPr>
          <p:spPr bwMode="auto">
            <a:xfrm>
              <a:off x="2702" y="984"/>
              <a:ext cx="56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Records-sale-of</a:t>
              </a:r>
              <a:endParaRPr lang="en-US">
                <a:latin typeface="Arial" pitchFamily="34" charset="0"/>
              </a:endParaRPr>
            </a:p>
          </p:txBody>
        </p:sp>
        <p:sp>
          <p:nvSpPr>
            <p:cNvPr id="79" name="Rectangle 78">
              <a:extLst>
                <a:ext uri="{FF2B5EF4-FFF2-40B4-BE49-F238E27FC236}">
                  <a16:creationId xmlns:a16="http://schemas.microsoft.com/office/drawing/2014/main" id="{E21B5BD7-02C1-B551-8526-6604CD8E85B2}"/>
                </a:ext>
              </a:extLst>
            </p:cNvPr>
            <p:cNvSpPr>
              <a:spLocks noChangeArrowheads="1"/>
            </p:cNvSpPr>
            <p:nvPr/>
          </p:nvSpPr>
          <p:spPr bwMode="auto">
            <a:xfrm>
              <a:off x="1330" y="1998"/>
              <a:ext cx="13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0..1</a:t>
              </a:r>
              <a:endParaRPr lang="en-US">
                <a:latin typeface="Arial" pitchFamily="34" charset="0"/>
              </a:endParaRPr>
            </a:p>
          </p:txBody>
        </p:sp>
        <p:sp>
          <p:nvSpPr>
            <p:cNvPr id="80" name="Line 79">
              <a:extLst>
                <a:ext uri="{FF2B5EF4-FFF2-40B4-BE49-F238E27FC236}">
                  <a16:creationId xmlns:a16="http://schemas.microsoft.com/office/drawing/2014/main" id="{921247D1-1737-B7E8-FFEE-6536BD7BEF82}"/>
                </a:ext>
              </a:extLst>
            </p:cNvPr>
            <p:cNvSpPr>
              <a:spLocks noChangeShapeType="1"/>
            </p:cNvSpPr>
            <p:nvPr/>
          </p:nvSpPr>
          <p:spPr bwMode="auto">
            <a:xfrm flipH="1">
              <a:off x="3074" y="3284"/>
              <a:ext cx="632" cy="1"/>
            </a:xfrm>
            <a:prstGeom prst="line">
              <a:avLst/>
            </a:pr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80">
              <a:extLst>
                <a:ext uri="{FF2B5EF4-FFF2-40B4-BE49-F238E27FC236}">
                  <a16:creationId xmlns:a16="http://schemas.microsoft.com/office/drawing/2014/main" id="{4D9C1FF6-34CF-1461-B3CA-769D8A13D2B0}"/>
                </a:ext>
              </a:extLst>
            </p:cNvPr>
            <p:cNvSpPr>
              <a:spLocks noChangeArrowheads="1"/>
            </p:cNvSpPr>
            <p:nvPr/>
          </p:nvSpPr>
          <p:spPr bwMode="auto">
            <a:xfrm>
              <a:off x="3208" y="3197"/>
              <a:ext cx="3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Started-by</a:t>
              </a:r>
              <a:endParaRPr lang="en-US">
                <a:latin typeface="Arial" pitchFamily="34" charset="0"/>
              </a:endParaRPr>
            </a:p>
          </p:txBody>
        </p:sp>
        <p:sp>
          <p:nvSpPr>
            <p:cNvPr id="82" name="Freeform 81">
              <a:extLst>
                <a:ext uri="{FF2B5EF4-FFF2-40B4-BE49-F238E27FC236}">
                  <a16:creationId xmlns:a16="http://schemas.microsoft.com/office/drawing/2014/main" id="{EB549BE9-71F6-A1C2-7F11-EBC080A1C7D5}"/>
                </a:ext>
              </a:extLst>
            </p:cNvPr>
            <p:cNvSpPr>
              <a:spLocks/>
            </p:cNvSpPr>
            <p:nvPr/>
          </p:nvSpPr>
          <p:spPr bwMode="auto">
            <a:xfrm>
              <a:off x="1137" y="3554"/>
              <a:ext cx="336" cy="354"/>
            </a:xfrm>
            <a:custGeom>
              <a:avLst/>
              <a:gdLst/>
              <a:ahLst/>
              <a:cxnLst>
                <a:cxn ang="0">
                  <a:pos x="0" y="354"/>
                </a:cxn>
                <a:cxn ang="0">
                  <a:pos x="0" y="177"/>
                </a:cxn>
                <a:cxn ang="0">
                  <a:pos x="336" y="177"/>
                </a:cxn>
                <a:cxn ang="0">
                  <a:pos x="336" y="0"/>
                </a:cxn>
              </a:cxnLst>
              <a:rect l="0" t="0" r="r" b="b"/>
              <a:pathLst>
                <a:path w="336" h="354">
                  <a:moveTo>
                    <a:pt x="0" y="354"/>
                  </a:moveTo>
                  <a:lnTo>
                    <a:pt x="0" y="177"/>
                  </a:lnTo>
                  <a:lnTo>
                    <a:pt x="336" y="177"/>
                  </a:lnTo>
                  <a:lnTo>
                    <a:pt x="336"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E7CD8EA5-B8A1-3D14-7ED0-9450AFBDF995}"/>
                </a:ext>
              </a:extLst>
            </p:cNvPr>
            <p:cNvSpPr>
              <a:spLocks noChangeArrowheads="1"/>
            </p:cNvSpPr>
            <p:nvPr/>
          </p:nvSpPr>
          <p:spPr bwMode="auto">
            <a:xfrm>
              <a:off x="1106" y="3646"/>
              <a:ext cx="27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Paid-by</a:t>
              </a:r>
              <a:endParaRPr lang="en-US">
                <a:latin typeface="Arial" pitchFamily="34" charset="0"/>
              </a:endParaRPr>
            </a:p>
          </p:txBody>
        </p:sp>
        <p:sp>
          <p:nvSpPr>
            <p:cNvPr id="84" name="Freeform 83">
              <a:extLst>
                <a:ext uri="{FF2B5EF4-FFF2-40B4-BE49-F238E27FC236}">
                  <a16:creationId xmlns:a16="http://schemas.microsoft.com/office/drawing/2014/main" id="{D70EEB72-D308-DCD8-37A3-5516B5046E64}"/>
                </a:ext>
              </a:extLst>
            </p:cNvPr>
            <p:cNvSpPr>
              <a:spLocks/>
            </p:cNvSpPr>
            <p:nvPr/>
          </p:nvSpPr>
          <p:spPr bwMode="auto">
            <a:xfrm>
              <a:off x="1686" y="3554"/>
              <a:ext cx="348" cy="354"/>
            </a:xfrm>
            <a:custGeom>
              <a:avLst/>
              <a:gdLst/>
              <a:ahLst/>
              <a:cxnLst>
                <a:cxn ang="0">
                  <a:pos x="348" y="354"/>
                </a:cxn>
                <a:cxn ang="0">
                  <a:pos x="348" y="177"/>
                </a:cxn>
                <a:cxn ang="0">
                  <a:pos x="0" y="177"/>
                </a:cxn>
                <a:cxn ang="0">
                  <a:pos x="0" y="0"/>
                </a:cxn>
              </a:cxnLst>
              <a:rect l="0" t="0" r="r" b="b"/>
              <a:pathLst>
                <a:path w="348" h="354">
                  <a:moveTo>
                    <a:pt x="348" y="354"/>
                  </a:moveTo>
                  <a:lnTo>
                    <a:pt x="348" y="177"/>
                  </a:lnTo>
                  <a:lnTo>
                    <a:pt x="0" y="177"/>
                  </a:lnTo>
                  <a:lnTo>
                    <a:pt x="0"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9DD18847-592E-D6BA-E92F-96196B5541C5}"/>
                </a:ext>
              </a:extLst>
            </p:cNvPr>
            <p:cNvSpPr>
              <a:spLocks noChangeArrowheads="1"/>
            </p:cNvSpPr>
            <p:nvPr/>
          </p:nvSpPr>
          <p:spPr bwMode="auto">
            <a:xfrm>
              <a:off x="1794" y="3629"/>
              <a:ext cx="39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Initiated-by</a:t>
              </a:r>
              <a:endParaRPr lang="en-US">
                <a:latin typeface="Arial" pitchFamily="34" charset="0"/>
              </a:endParaRPr>
            </a:p>
          </p:txBody>
        </p:sp>
        <p:sp>
          <p:nvSpPr>
            <p:cNvPr id="86" name="Freeform 85">
              <a:extLst>
                <a:ext uri="{FF2B5EF4-FFF2-40B4-BE49-F238E27FC236}">
                  <a16:creationId xmlns:a16="http://schemas.microsoft.com/office/drawing/2014/main" id="{025F850E-4F52-6352-18DE-317289E7FDF0}"/>
                </a:ext>
              </a:extLst>
            </p:cNvPr>
            <p:cNvSpPr>
              <a:spLocks/>
            </p:cNvSpPr>
            <p:nvPr/>
          </p:nvSpPr>
          <p:spPr bwMode="auto">
            <a:xfrm>
              <a:off x="1840" y="2556"/>
              <a:ext cx="713" cy="594"/>
            </a:xfrm>
            <a:custGeom>
              <a:avLst/>
              <a:gdLst/>
              <a:ahLst/>
              <a:cxnLst>
                <a:cxn ang="0">
                  <a:pos x="0" y="594"/>
                </a:cxn>
                <a:cxn ang="0">
                  <a:pos x="357" y="594"/>
                </a:cxn>
                <a:cxn ang="0">
                  <a:pos x="357" y="0"/>
                </a:cxn>
                <a:cxn ang="0">
                  <a:pos x="713" y="0"/>
                </a:cxn>
              </a:cxnLst>
              <a:rect l="0" t="0" r="r" b="b"/>
              <a:pathLst>
                <a:path w="713" h="594">
                  <a:moveTo>
                    <a:pt x="0" y="594"/>
                  </a:moveTo>
                  <a:lnTo>
                    <a:pt x="357" y="594"/>
                  </a:lnTo>
                  <a:lnTo>
                    <a:pt x="357" y="0"/>
                  </a:lnTo>
                  <a:lnTo>
                    <a:pt x="713" y="0"/>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69DF0D5F-A2B1-5D5E-9073-07071B60450E}"/>
                </a:ext>
              </a:extLst>
            </p:cNvPr>
            <p:cNvSpPr>
              <a:spLocks noChangeArrowheads="1"/>
            </p:cNvSpPr>
            <p:nvPr/>
          </p:nvSpPr>
          <p:spPr bwMode="auto">
            <a:xfrm>
              <a:off x="2328" y="2706"/>
              <a:ext cx="20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Logs-</a:t>
              </a:r>
              <a:endParaRPr lang="en-US">
                <a:latin typeface="Arial" pitchFamily="34" charset="0"/>
              </a:endParaRPr>
            </a:p>
          </p:txBody>
        </p:sp>
        <p:sp>
          <p:nvSpPr>
            <p:cNvPr id="88" name="Rectangle 87">
              <a:extLst>
                <a:ext uri="{FF2B5EF4-FFF2-40B4-BE49-F238E27FC236}">
                  <a16:creationId xmlns:a16="http://schemas.microsoft.com/office/drawing/2014/main" id="{BE83D374-A4BD-9305-4B77-9277BE561604}"/>
                </a:ext>
              </a:extLst>
            </p:cNvPr>
            <p:cNvSpPr>
              <a:spLocks noChangeArrowheads="1"/>
            </p:cNvSpPr>
            <p:nvPr/>
          </p:nvSpPr>
          <p:spPr bwMode="auto">
            <a:xfrm>
              <a:off x="2244" y="2801"/>
              <a:ext cx="37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completed</a:t>
              </a:r>
              <a:endParaRPr lang="en-US">
                <a:latin typeface="Arial" pitchFamily="34" charset="0"/>
              </a:endParaRPr>
            </a:p>
          </p:txBody>
        </p:sp>
        <p:sp>
          <p:nvSpPr>
            <p:cNvPr id="89" name="Rectangle 88">
              <a:extLst>
                <a:ext uri="{FF2B5EF4-FFF2-40B4-BE49-F238E27FC236}">
                  <a16:creationId xmlns:a16="http://schemas.microsoft.com/office/drawing/2014/main" id="{0F477178-3D18-5EB5-5224-E31768495108}"/>
                </a:ext>
              </a:extLst>
            </p:cNvPr>
            <p:cNvSpPr>
              <a:spLocks noChangeArrowheads="1"/>
            </p:cNvSpPr>
            <p:nvPr/>
          </p:nvSpPr>
          <p:spPr bwMode="auto">
            <a:xfrm>
              <a:off x="2405" y="28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6</a:t>
              </a:r>
              <a:endParaRPr lang="en-US">
                <a:latin typeface="Arial" pitchFamily="34" charset="0"/>
              </a:endParaRPr>
            </a:p>
          </p:txBody>
        </p:sp>
        <p:sp>
          <p:nvSpPr>
            <p:cNvPr id="90" name="Rectangle 89">
              <a:extLst>
                <a:ext uri="{FF2B5EF4-FFF2-40B4-BE49-F238E27FC236}">
                  <a16:creationId xmlns:a16="http://schemas.microsoft.com/office/drawing/2014/main" id="{7FE0EC98-F7A1-462F-EFFB-553A25164270}"/>
                </a:ext>
              </a:extLst>
            </p:cNvPr>
            <p:cNvSpPr>
              <a:spLocks noChangeArrowheads="1"/>
            </p:cNvSpPr>
            <p:nvPr/>
          </p:nvSpPr>
          <p:spPr bwMode="auto">
            <a:xfrm>
              <a:off x="1868" y="3000"/>
              <a:ext cx="54" cy="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1452" kern="1200">
                  <a:solidFill>
                    <a:srgbClr val="1D588A"/>
                  </a:solidFill>
                  <a:latin typeface="Arial" pitchFamily="34" charset="0"/>
                  <a:ea typeface="+mn-ea"/>
                  <a:cs typeface="+mn-cs"/>
                </a:rPr>
                <a:t>*</a:t>
              </a:r>
              <a:endParaRPr lang="en-US">
                <a:latin typeface="Arial" pitchFamily="34" charset="0"/>
              </a:endParaRPr>
            </a:p>
          </p:txBody>
        </p:sp>
        <p:sp>
          <p:nvSpPr>
            <p:cNvPr id="91" name="Freeform 90">
              <a:extLst>
                <a:ext uri="{FF2B5EF4-FFF2-40B4-BE49-F238E27FC236}">
                  <a16:creationId xmlns:a16="http://schemas.microsoft.com/office/drawing/2014/main" id="{E3667AAF-C1ED-3D47-8C72-122800165B3A}"/>
                </a:ext>
              </a:extLst>
            </p:cNvPr>
            <p:cNvSpPr>
              <a:spLocks/>
            </p:cNvSpPr>
            <p:nvPr/>
          </p:nvSpPr>
          <p:spPr bwMode="auto">
            <a:xfrm>
              <a:off x="2814" y="3554"/>
              <a:ext cx="808" cy="354"/>
            </a:xfrm>
            <a:custGeom>
              <a:avLst/>
              <a:gdLst/>
              <a:ahLst/>
              <a:cxnLst>
                <a:cxn ang="0">
                  <a:pos x="0" y="0"/>
                </a:cxn>
                <a:cxn ang="0">
                  <a:pos x="0" y="177"/>
                </a:cxn>
                <a:cxn ang="0">
                  <a:pos x="808" y="177"/>
                </a:cxn>
                <a:cxn ang="0">
                  <a:pos x="808" y="354"/>
                </a:cxn>
              </a:cxnLst>
              <a:rect l="0" t="0" r="r" b="b"/>
              <a:pathLst>
                <a:path w="808" h="354">
                  <a:moveTo>
                    <a:pt x="0" y="0"/>
                  </a:moveTo>
                  <a:lnTo>
                    <a:pt x="0" y="177"/>
                  </a:lnTo>
                  <a:lnTo>
                    <a:pt x="808" y="177"/>
                  </a:lnTo>
                  <a:lnTo>
                    <a:pt x="808" y="354"/>
                  </a:lnTo>
                </a:path>
              </a:pathLst>
            </a:custGeom>
            <a:noFill/>
            <a:ln w="2">
              <a:solidFill>
                <a:srgbClr val="33669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91">
              <a:extLst>
                <a:ext uri="{FF2B5EF4-FFF2-40B4-BE49-F238E27FC236}">
                  <a16:creationId xmlns:a16="http://schemas.microsoft.com/office/drawing/2014/main" id="{D5BA667D-7C0D-64B7-5A9A-7A236CAED72B}"/>
                </a:ext>
              </a:extLst>
            </p:cNvPr>
            <p:cNvSpPr>
              <a:spLocks noChangeArrowheads="1"/>
            </p:cNvSpPr>
            <p:nvPr/>
          </p:nvSpPr>
          <p:spPr bwMode="auto">
            <a:xfrm>
              <a:off x="2876" y="364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3</a:t>
              </a:r>
              <a:endParaRPr lang="en-US">
                <a:latin typeface="Arial" pitchFamily="34" charset="0"/>
              </a:endParaRPr>
            </a:p>
          </p:txBody>
        </p:sp>
        <p:sp>
          <p:nvSpPr>
            <p:cNvPr id="93" name="Rectangle 92">
              <a:extLst>
                <a:ext uri="{FF2B5EF4-FFF2-40B4-BE49-F238E27FC236}">
                  <a16:creationId xmlns:a16="http://schemas.microsoft.com/office/drawing/2014/main" id="{EDF2B876-3B00-BFD2-A2A6-E55FEC556BE0}"/>
                </a:ext>
              </a:extLst>
            </p:cNvPr>
            <p:cNvSpPr>
              <a:spLocks noChangeArrowheads="1"/>
            </p:cNvSpPr>
            <p:nvPr/>
          </p:nvSpPr>
          <p:spPr bwMode="auto">
            <a:xfrm>
              <a:off x="2920" y="3645"/>
              <a:ext cx="65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 Records-sales-on</a:t>
              </a:r>
              <a:endParaRPr lang="en-US">
                <a:latin typeface="Arial" pitchFamily="34" charset="0"/>
              </a:endParaRPr>
            </a:p>
          </p:txBody>
        </p:sp>
        <p:sp>
          <p:nvSpPr>
            <p:cNvPr id="94" name="Rectangle 93">
              <a:extLst>
                <a:ext uri="{FF2B5EF4-FFF2-40B4-BE49-F238E27FC236}">
                  <a16:creationId xmlns:a16="http://schemas.microsoft.com/office/drawing/2014/main" id="{40FF6BFA-C290-5AA6-402F-CFB990AF17DF}"/>
                </a:ext>
              </a:extLst>
            </p:cNvPr>
            <p:cNvSpPr>
              <a:spLocks noChangeArrowheads="1"/>
            </p:cNvSpPr>
            <p:nvPr/>
          </p:nvSpPr>
          <p:spPr bwMode="auto">
            <a:xfrm>
              <a:off x="3114" y="169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95" name="Rectangle 94">
              <a:extLst>
                <a:ext uri="{FF2B5EF4-FFF2-40B4-BE49-F238E27FC236}">
                  <a16:creationId xmlns:a16="http://schemas.microsoft.com/office/drawing/2014/main" id="{28A20B60-6347-B869-BEDC-503008F9230E}"/>
                </a:ext>
              </a:extLst>
            </p:cNvPr>
            <p:cNvSpPr>
              <a:spLocks noChangeArrowheads="1"/>
            </p:cNvSpPr>
            <p:nvPr/>
          </p:nvSpPr>
          <p:spPr bwMode="auto">
            <a:xfrm>
              <a:off x="2449" y="2453"/>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96" name="Rectangle 95">
              <a:extLst>
                <a:ext uri="{FF2B5EF4-FFF2-40B4-BE49-F238E27FC236}">
                  <a16:creationId xmlns:a16="http://schemas.microsoft.com/office/drawing/2014/main" id="{772FAF62-8AE2-2D19-7C6C-2AD357D59E07}"/>
                </a:ext>
              </a:extLst>
            </p:cNvPr>
            <p:cNvSpPr>
              <a:spLocks noChangeArrowheads="1"/>
            </p:cNvSpPr>
            <p:nvPr/>
          </p:nvSpPr>
          <p:spPr bwMode="auto">
            <a:xfrm>
              <a:off x="2845" y="270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97" name="Rectangle 96">
              <a:extLst>
                <a:ext uri="{FF2B5EF4-FFF2-40B4-BE49-F238E27FC236}">
                  <a16:creationId xmlns:a16="http://schemas.microsoft.com/office/drawing/2014/main" id="{92D49F9D-EB16-BFE2-57F1-67234C9F42A3}"/>
                </a:ext>
              </a:extLst>
            </p:cNvPr>
            <p:cNvSpPr>
              <a:spLocks noChangeArrowheads="1"/>
            </p:cNvSpPr>
            <p:nvPr/>
          </p:nvSpPr>
          <p:spPr bwMode="auto">
            <a:xfrm>
              <a:off x="3114" y="2453"/>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98" name="Rectangle 97">
              <a:extLst>
                <a:ext uri="{FF2B5EF4-FFF2-40B4-BE49-F238E27FC236}">
                  <a16:creationId xmlns:a16="http://schemas.microsoft.com/office/drawing/2014/main" id="{D0E2B50F-8335-4A46-74B0-272457C866C6}"/>
                </a:ext>
              </a:extLst>
            </p:cNvPr>
            <p:cNvSpPr>
              <a:spLocks noChangeArrowheads="1"/>
            </p:cNvSpPr>
            <p:nvPr/>
          </p:nvSpPr>
          <p:spPr bwMode="auto">
            <a:xfrm>
              <a:off x="4049" y="1246"/>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99" name="Rectangle 98">
              <a:extLst>
                <a:ext uri="{FF2B5EF4-FFF2-40B4-BE49-F238E27FC236}">
                  <a16:creationId xmlns:a16="http://schemas.microsoft.com/office/drawing/2014/main" id="{A8183378-7160-7FD2-A2F6-88E9E62B748E}"/>
                </a:ext>
              </a:extLst>
            </p:cNvPr>
            <p:cNvSpPr>
              <a:spLocks noChangeArrowheads="1"/>
            </p:cNvSpPr>
            <p:nvPr/>
          </p:nvSpPr>
          <p:spPr bwMode="auto">
            <a:xfrm>
              <a:off x="4355" y="244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0" name="Rectangle 99">
              <a:extLst>
                <a:ext uri="{FF2B5EF4-FFF2-40B4-BE49-F238E27FC236}">
                  <a16:creationId xmlns:a16="http://schemas.microsoft.com/office/drawing/2014/main" id="{DA64B7A2-210D-3700-E493-220998BEA14C}"/>
                </a:ext>
              </a:extLst>
            </p:cNvPr>
            <p:cNvSpPr>
              <a:spLocks noChangeArrowheads="1"/>
            </p:cNvSpPr>
            <p:nvPr/>
          </p:nvSpPr>
          <p:spPr bwMode="auto">
            <a:xfrm>
              <a:off x="3601" y="328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1" name="Rectangle 100">
              <a:extLst>
                <a:ext uri="{FF2B5EF4-FFF2-40B4-BE49-F238E27FC236}">
                  <a16:creationId xmlns:a16="http://schemas.microsoft.com/office/drawing/2014/main" id="{CDD216DF-C6E1-067C-21CF-7DDAAC660B71}"/>
                </a:ext>
              </a:extLst>
            </p:cNvPr>
            <p:cNvSpPr>
              <a:spLocks noChangeArrowheads="1"/>
            </p:cNvSpPr>
            <p:nvPr/>
          </p:nvSpPr>
          <p:spPr bwMode="auto">
            <a:xfrm>
              <a:off x="3114" y="3304"/>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2" name="Rectangle 101">
              <a:extLst>
                <a:ext uri="{FF2B5EF4-FFF2-40B4-BE49-F238E27FC236}">
                  <a16:creationId xmlns:a16="http://schemas.microsoft.com/office/drawing/2014/main" id="{33BBA5D0-33D1-ACE6-77AC-38026099A52B}"/>
                </a:ext>
              </a:extLst>
            </p:cNvPr>
            <p:cNvSpPr>
              <a:spLocks noChangeArrowheads="1"/>
            </p:cNvSpPr>
            <p:nvPr/>
          </p:nvSpPr>
          <p:spPr bwMode="auto">
            <a:xfrm>
              <a:off x="3654"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3" name="Rectangle 102">
              <a:extLst>
                <a:ext uri="{FF2B5EF4-FFF2-40B4-BE49-F238E27FC236}">
                  <a16:creationId xmlns:a16="http://schemas.microsoft.com/office/drawing/2014/main" id="{18859938-010B-E599-BA1B-523F0315A4AD}"/>
                </a:ext>
              </a:extLst>
            </p:cNvPr>
            <p:cNvSpPr>
              <a:spLocks noChangeArrowheads="1"/>
            </p:cNvSpPr>
            <p:nvPr/>
          </p:nvSpPr>
          <p:spPr bwMode="auto">
            <a:xfrm>
              <a:off x="2739" y="35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4" name="Rectangle 103">
              <a:extLst>
                <a:ext uri="{FF2B5EF4-FFF2-40B4-BE49-F238E27FC236}">
                  <a16:creationId xmlns:a16="http://schemas.microsoft.com/office/drawing/2014/main" id="{A14C3589-64F9-395F-543E-BC2F29577368}"/>
                </a:ext>
              </a:extLst>
            </p:cNvPr>
            <p:cNvSpPr>
              <a:spLocks noChangeArrowheads="1"/>
            </p:cNvSpPr>
            <p:nvPr/>
          </p:nvSpPr>
          <p:spPr bwMode="auto">
            <a:xfrm>
              <a:off x="2066"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5" name="Rectangle 104">
              <a:extLst>
                <a:ext uri="{FF2B5EF4-FFF2-40B4-BE49-F238E27FC236}">
                  <a16:creationId xmlns:a16="http://schemas.microsoft.com/office/drawing/2014/main" id="{BD120E7C-CDEA-A42E-207D-0575AA719DD7}"/>
                </a:ext>
              </a:extLst>
            </p:cNvPr>
            <p:cNvSpPr>
              <a:spLocks noChangeArrowheads="1"/>
            </p:cNvSpPr>
            <p:nvPr/>
          </p:nvSpPr>
          <p:spPr bwMode="auto">
            <a:xfrm>
              <a:off x="1741" y="355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6" name="Rectangle 105">
              <a:extLst>
                <a:ext uri="{FF2B5EF4-FFF2-40B4-BE49-F238E27FC236}">
                  <a16:creationId xmlns:a16="http://schemas.microsoft.com/office/drawing/2014/main" id="{8B3814C2-AF8F-32D6-AC43-95A3FB4272A1}"/>
                </a:ext>
              </a:extLst>
            </p:cNvPr>
            <p:cNvSpPr>
              <a:spLocks noChangeArrowheads="1"/>
            </p:cNvSpPr>
            <p:nvPr/>
          </p:nvSpPr>
          <p:spPr bwMode="auto">
            <a:xfrm>
              <a:off x="1061" y="3772"/>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7" name="Rectangle 106">
              <a:extLst>
                <a:ext uri="{FF2B5EF4-FFF2-40B4-BE49-F238E27FC236}">
                  <a16:creationId xmlns:a16="http://schemas.microsoft.com/office/drawing/2014/main" id="{26B90A47-A214-83F1-CCFF-B7C85E02D1D0}"/>
                </a:ext>
              </a:extLst>
            </p:cNvPr>
            <p:cNvSpPr>
              <a:spLocks noChangeArrowheads="1"/>
            </p:cNvSpPr>
            <p:nvPr/>
          </p:nvSpPr>
          <p:spPr bwMode="auto">
            <a:xfrm>
              <a:off x="1503" y="3595"/>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8" name="Rectangle 107">
              <a:extLst>
                <a:ext uri="{FF2B5EF4-FFF2-40B4-BE49-F238E27FC236}">
                  <a16:creationId xmlns:a16="http://schemas.microsoft.com/office/drawing/2014/main" id="{681951AC-8EC4-4828-F547-4A5ECE11E33C}"/>
                </a:ext>
              </a:extLst>
            </p:cNvPr>
            <p:cNvSpPr>
              <a:spLocks noChangeArrowheads="1"/>
            </p:cNvSpPr>
            <p:nvPr/>
          </p:nvSpPr>
          <p:spPr bwMode="auto">
            <a:xfrm>
              <a:off x="1611" y="2886"/>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09" name="Rectangle 109">
              <a:extLst>
                <a:ext uri="{FF2B5EF4-FFF2-40B4-BE49-F238E27FC236}">
                  <a16:creationId xmlns:a16="http://schemas.microsoft.com/office/drawing/2014/main" id="{6E262ED8-AEF2-842B-7B4E-28BAA37693CD}"/>
                </a:ext>
              </a:extLst>
            </p:cNvPr>
            <p:cNvSpPr>
              <a:spLocks noChangeArrowheads="1"/>
            </p:cNvSpPr>
            <p:nvPr/>
          </p:nvSpPr>
          <p:spPr bwMode="auto">
            <a:xfrm>
              <a:off x="2449" y="3439"/>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sp>
          <p:nvSpPr>
            <p:cNvPr id="110" name="Rectangle 110">
              <a:extLst>
                <a:ext uri="{FF2B5EF4-FFF2-40B4-BE49-F238E27FC236}">
                  <a16:creationId xmlns:a16="http://schemas.microsoft.com/office/drawing/2014/main" id="{225B7087-1514-2A08-040B-9693C21E815C}"/>
                </a:ext>
              </a:extLst>
            </p:cNvPr>
            <p:cNvSpPr>
              <a:spLocks noChangeArrowheads="1"/>
            </p:cNvSpPr>
            <p:nvPr/>
          </p:nvSpPr>
          <p:spPr bwMode="auto">
            <a:xfrm>
              <a:off x="2739" y="1911"/>
              <a:ext cx="4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80770" fontAlgn="base">
                <a:spcBef>
                  <a:spcPct val="0"/>
                </a:spcBef>
                <a:spcAft>
                  <a:spcPts val="479"/>
                </a:spcAft>
              </a:pPr>
              <a:r>
                <a:rPr lang="en-US" sz="854" kern="1200">
                  <a:solidFill>
                    <a:srgbClr val="1D588A"/>
                  </a:solidFill>
                  <a:latin typeface="Arial" pitchFamily="34" charset="0"/>
                  <a:ea typeface="+mn-ea"/>
                  <a:cs typeface="+mn-cs"/>
                </a:rPr>
                <a:t>1</a:t>
              </a:r>
              <a:endParaRPr lang="en-US">
                <a:latin typeface="Arial" pitchFamily="34" charset="0"/>
              </a:endParaRPr>
            </a:p>
          </p:txBody>
        </p:sp>
      </p:grpSp>
      <p:cxnSp>
        <p:nvCxnSpPr>
          <p:cNvPr id="114" name="Straight Arrow Connector 113">
            <a:extLst>
              <a:ext uri="{FF2B5EF4-FFF2-40B4-BE49-F238E27FC236}">
                <a16:creationId xmlns:a16="http://schemas.microsoft.com/office/drawing/2014/main" id="{B15E1550-21C2-1ED1-EEE7-4F78048CA77A}"/>
              </a:ext>
            </a:extLst>
          </p:cNvPr>
          <p:cNvCxnSpPr>
            <a:endCxn id="26" idx="1"/>
          </p:cNvCxnSpPr>
          <p:nvPr/>
        </p:nvCxnSpPr>
        <p:spPr>
          <a:xfrm flipV="1">
            <a:off x="2968052" y="3526180"/>
            <a:ext cx="1440307" cy="6638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8" name="TextBox 117">
            <a:extLst>
              <a:ext uri="{FF2B5EF4-FFF2-40B4-BE49-F238E27FC236}">
                <a16:creationId xmlns:a16="http://schemas.microsoft.com/office/drawing/2014/main" id="{DCEDEEAD-9B79-8A99-C52E-721C0C2FF444}"/>
              </a:ext>
            </a:extLst>
          </p:cNvPr>
          <p:cNvSpPr txBox="1"/>
          <p:nvPr/>
        </p:nvSpPr>
        <p:spPr>
          <a:xfrm>
            <a:off x="2146314" y="4101944"/>
            <a:ext cx="1052468" cy="369332"/>
          </a:xfrm>
          <a:prstGeom prst="rect">
            <a:avLst/>
          </a:prstGeom>
          <a:noFill/>
        </p:spPr>
        <p:txBody>
          <a:bodyPr wrap="none" rtlCol="0">
            <a:spAutoFit/>
          </a:bodyPr>
          <a:lstStyle/>
          <a:p>
            <a:r>
              <a:rPr lang="en-US" dirty="0">
                <a:solidFill>
                  <a:schemeClr val="accent2"/>
                </a:solidFill>
              </a:rPr>
              <a:t>Concepts</a:t>
            </a:r>
          </a:p>
        </p:txBody>
      </p:sp>
      <p:cxnSp>
        <p:nvCxnSpPr>
          <p:cNvPr id="119" name="Straight Arrow Connector 118">
            <a:extLst>
              <a:ext uri="{FF2B5EF4-FFF2-40B4-BE49-F238E27FC236}">
                <a16:creationId xmlns:a16="http://schemas.microsoft.com/office/drawing/2014/main" id="{5B3E6DAF-36A0-49D3-2E1A-9A3B5EB24809}"/>
              </a:ext>
            </a:extLst>
          </p:cNvPr>
          <p:cNvCxnSpPr/>
          <p:nvPr/>
        </p:nvCxnSpPr>
        <p:spPr>
          <a:xfrm flipV="1">
            <a:off x="3120452" y="4982722"/>
            <a:ext cx="1440307" cy="6638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0" name="TextBox 119">
            <a:extLst>
              <a:ext uri="{FF2B5EF4-FFF2-40B4-BE49-F238E27FC236}">
                <a16:creationId xmlns:a16="http://schemas.microsoft.com/office/drawing/2014/main" id="{13090A36-7139-6F23-13D4-D3F33C6CC377}"/>
              </a:ext>
            </a:extLst>
          </p:cNvPr>
          <p:cNvSpPr txBox="1"/>
          <p:nvPr/>
        </p:nvSpPr>
        <p:spPr>
          <a:xfrm>
            <a:off x="1983992" y="5462242"/>
            <a:ext cx="1118832" cy="369332"/>
          </a:xfrm>
          <a:prstGeom prst="rect">
            <a:avLst/>
          </a:prstGeom>
          <a:noFill/>
        </p:spPr>
        <p:txBody>
          <a:bodyPr wrap="none" rtlCol="0">
            <a:spAutoFit/>
          </a:bodyPr>
          <a:lstStyle/>
          <a:p>
            <a:r>
              <a:rPr lang="en-US" dirty="0">
                <a:solidFill>
                  <a:schemeClr val="accent2"/>
                </a:solidFill>
              </a:rPr>
              <a:t>Attributes</a:t>
            </a:r>
          </a:p>
        </p:txBody>
      </p:sp>
      <p:cxnSp>
        <p:nvCxnSpPr>
          <p:cNvPr id="121" name="Straight Arrow Connector 120">
            <a:extLst>
              <a:ext uri="{FF2B5EF4-FFF2-40B4-BE49-F238E27FC236}">
                <a16:creationId xmlns:a16="http://schemas.microsoft.com/office/drawing/2014/main" id="{8D147621-074B-CE79-C4F3-1FC437F5454A}"/>
              </a:ext>
            </a:extLst>
          </p:cNvPr>
          <p:cNvCxnSpPr/>
          <p:nvPr/>
        </p:nvCxnSpPr>
        <p:spPr>
          <a:xfrm flipV="1">
            <a:off x="3210314" y="2702171"/>
            <a:ext cx="1440307" cy="6638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3" name="TextBox 122">
            <a:extLst>
              <a:ext uri="{FF2B5EF4-FFF2-40B4-BE49-F238E27FC236}">
                <a16:creationId xmlns:a16="http://schemas.microsoft.com/office/drawing/2014/main" id="{75A8DFBB-8EFC-96FB-BDCF-B26F10CA3F24}"/>
              </a:ext>
            </a:extLst>
          </p:cNvPr>
          <p:cNvSpPr txBox="1"/>
          <p:nvPr/>
        </p:nvSpPr>
        <p:spPr>
          <a:xfrm>
            <a:off x="1967378" y="3187855"/>
            <a:ext cx="1251753" cy="369332"/>
          </a:xfrm>
          <a:prstGeom prst="rect">
            <a:avLst/>
          </a:prstGeom>
          <a:noFill/>
        </p:spPr>
        <p:txBody>
          <a:bodyPr wrap="none" rtlCol="0">
            <a:spAutoFit/>
          </a:bodyPr>
          <a:lstStyle/>
          <a:p>
            <a:r>
              <a:rPr lang="en-US" dirty="0">
                <a:solidFill>
                  <a:schemeClr val="accent2"/>
                </a:solidFill>
              </a:rPr>
              <a:t>Association</a:t>
            </a:r>
          </a:p>
        </p:txBody>
      </p:sp>
      <p:sp>
        <p:nvSpPr>
          <p:cNvPr id="125" name="Slide Number Placeholder 124">
            <a:extLst>
              <a:ext uri="{FF2B5EF4-FFF2-40B4-BE49-F238E27FC236}">
                <a16:creationId xmlns:a16="http://schemas.microsoft.com/office/drawing/2014/main" id="{203A8ABC-1632-58C0-8347-96F4A822013A}"/>
              </a:ext>
            </a:extLst>
          </p:cNvPr>
          <p:cNvSpPr>
            <a:spLocks noGrp="1"/>
          </p:cNvSpPr>
          <p:nvPr>
            <p:ph type="sldNum" sz="quarter" idx="12"/>
          </p:nvPr>
        </p:nvSpPr>
        <p:spPr/>
        <p:txBody>
          <a:bodyPr/>
          <a:lstStyle/>
          <a:p>
            <a:fld id="{7DF6DEEC-D04A-4FF0-9A08-7D39859C24F4}" type="slidenum">
              <a:rPr lang="en-US" smtClean="0"/>
              <a:t>4</a:t>
            </a:fld>
            <a:endParaRPr lang="en-US"/>
          </a:p>
        </p:txBody>
      </p:sp>
      <p:cxnSp>
        <p:nvCxnSpPr>
          <p:cNvPr id="3" name="Straight Arrow Connector 2">
            <a:extLst>
              <a:ext uri="{FF2B5EF4-FFF2-40B4-BE49-F238E27FC236}">
                <a16:creationId xmlns:a16="http://schemas.microsoft.com/office/drawing/2014/main" id="{82FBBA79-9929-E019-6F0F-2C5F6CC7AA70}"/>
              </a:ext>
            </a:extLst>
          </p:cNvPr>
          <p:cNvCxnSpPr>
            <a:cxnSpLocks/>
            <a:endCxn id="25" idx="1"/>
          </p:cNvCxnSpPr>
          <p:nvPr/>
        </p:nvCxnSpPr>
        <p:spPr>
          <a:xfrm>
            <a:off x="3163504" y="5646594"/>
            <a:ext cx="505024" cy="4939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6" name="Straight Arrow Connector 115">
            <a:extLst>
              <a:ext uri="{FF2B5EF4-FFF2-40B4-BE49-F238E27FC236}">
                <a16:creationId xmlns:a16="http://schemas.microsoft.com/office/drawing/2014/main" id="{3396C1A6-67C9-66D3-A1AC-0ECD6FBE796A}"/>
              </a:ext>
            </a:extLst>
          </p:cNvPr>
          <p:cNvCxnSpPr>
            <a:cxnSpLocks/>
          </p:cNvCxnSpPr>
          <p:nvPr/>
        </p:nvCxnSpPr>
        <p:spPr>
          <a:xfrm>
            <a:off x="2946381" y="4181123"/>
            <a:ext cx="1419116" cy="3790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6" name="Straight Arrow Connector 125">
            <a:extLst>
              <a:ext uri="{FF2B5EF4-FFF2-40B4-BE49-F238E27FC236}">
                <a16:creationId xmlns:a16="http://schemas.microsoft.com/office/drawing/2014/main" id="{0455B3F6-80E7-D837-969F-3263F87155DE}"/>
              </a:ext>
            </a:extLst>
          </p:cNvPr>
          <p:cNvCxnSpPr>
            <a:cxnSpLocks/>
          </p:cNvCxnSpPr>
          <p:nvPr/>
        </p:nvCxnSpPr>
        <p:spPr>
          <a:xfrm flipV="1">
            <a:off x="3180387" y="2985629"/>
            <a:ext cx="1902580" cy="4021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65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20" grpId="0"/>
      <p:bldP spid="12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65288" name="Group 86528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865289" name="Rectangle 86528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290" name="Rectangle 86528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291" name="Rectangle 86529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5282" name="Rectangle 2"/>
          <p:cNvSpPr>
            <a:spLocks noGrp="1" noChangeArrowheads="1"/>
          </p:cNvSpPr>
          <p:nvPr>
            <p:ph type="title"/>
          </p:nvPr>
        </p:nvSpPr>
        <p:spPr>
          <a:xfrm>
            <a:off x="876691" y="301843"/>
            <a:ext cx="10477109" cy="1003532"/>
          </a:xfrm>
        </p:spPr>
        <p:txBody>
          <a:bodyPr anchor="ctr">
            <a:normAutofit/>
          </a:bodyPr>
          <a:lstStyle/>
          <a:p>
            <a:r>
              <a:rPr lang="en-US" altLang="en-US" sz="3200">
                <a:solidFill>
                  <a:srgbClr val="FFFFFF"/>
                </a:solidFill>
              </a:rPr>
              <a:t>Composition</a:t>
            </a:r>
          </a:p>
        </p:txBody>
      </p:sp>
      <p:sp>
        <p:nvSpPr>
          <p:cNvPr id="865283" name="Rectangle 3"/>
          <p:cNvSpPr>
            <a:spLocks noGrp="1" noChangeArrowheads="1"/>
          </p:cNvSpPr>
          <p:nvPr>
            <p:ph type="body" idx="1"/>
          </p:nvPr>
        </p:nvSpPr>
        <p:spPr>
          <a:xfrm>
            <a:off x="269823" y="2308124"/>
            <a:ext cx="11737297" cy="3673576"/>
          </a:xfrm>
        </p:spPr>
        <p:txBody>
          <a:bodyPr>
            <a:normAutofit/>
          </a:bodyPr>
          <a:lstStyle/>
          <a:p>
            <a:pPr marL="342900" indent="-342900"/>
            <a:r>
              <a:rPr lang="en-US" dirty="0"/>
              <a:t>It is a specialized form of aggregation</a:t>
            </a:r>
          </a:p>
          <a:p>
            <a:pPr marL="742950" lvl="1" indent="-285750"/>
            <a:r>
              <a:rPr lang="en-US" sz="2800" dirty="0"/>
              <a:t>Shown in UML as a filled diamond symbol at the “whole end” of the whole-part association</a:t>
            </a:r>
          </a:p>
          <a:p>
            <a:pPr marL="457200" lvl="1" indent="0">
              <a:buNone/>
            </a:pPr>
            <a:endParaRPr lang="en-US" sz="2800" dirty="0"/>
          </a:p>
          <a:p>
            <a:pPr marL="742950" lvl="1" indent="-285750"/>
            <a:r>
              <a:rPr lang="en-US" sz="2800" dirty="0"/>
              <a:t>More meaningful than aggregation.</a:t>
            </a:r>
          </a:p>
          <a:p>
            <a:pPr lvl="2"/>
            <a:r>
              <a:rPr lang="en-US" sz="2800" dirty="0"/>
              <a:t>The parts are “owned” by the whole…they are often created together, they definitely die together, and operations applied to the whole propagate to the parts.</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a:spcAft>
                <a:spcPts val="600"/>
              </a:spcAft>
            </a:pPr>
            <a:fld id="{C01CC517-C50E-4398-9830-AA253266BFB0}" type="slidenum">
              <a:rPr lang="de-DE">
                <a:solidFill>
                  <a:schemeClr val="tx1">
                    <a:lumMod val="50000"/>
                    <a:lumOff val="50000"/>
                  </a:schemeClr>
                </a:solidFill>
              </a:rPr>
              <a:pPr>
                <a:spcAft>
                  <a:spcPts val="600"/>
                </a:spcAft>
              </a:pPr>
              <a:t>40</a:t>
            </a:fld>
            <a:endParaRPr lang="de-DE">
              <a:solidFill>
                <a:schemeClr val="tx1">
                  <a:lumMod val="50000"/>
                  <a:lumOff val="5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7ADC8-2C82-1866-CCA4-F3E9631F293B}"/>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Recommended Exercise</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048F53-4DD0-E780-0263-303D523BB6F2}"/>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Create a UML domain model for the Library System Use Case (available in Supplementary Reading)</a:t>
            </a:r>
          </a:p>
        </p:txBody>
      </p:sp>
      <p:pic>
        <p:nvPicPr>
          <p:cNvPr id="5" name="Picture 4" descr="Yellow paper ship leading among white ships">
            <a:extLst>
              <a:ext uri="{FF2B5EF4-FFF2-40B4-BE49-F238E27FC236}">
                <a16:creationId xmlns:a16="http://schemas.microsoft.com/office/drawing/2014/main" id="{D373496F-BA43-A6DF-DDF4-4FE89147F220}"/>
              </a:ext>
            </a:extLst>
          </p:cNvPr>
          <p:cNvPicPr>
            <a:picLocks noChangeAspect="1"/>
          </p:cNvPicPr>
          <p:nvPr/>
        </p:nvPicPr>
        <p:blipFill rotWithShape="1">
          <a:blip r:embed="rId2"/>
          <a:srcRect l="24338" r="870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2F4496BE-1465-CDAC-4924-F03B2021B4DC}"/>
              </a:ext>
            </a:extLst>
          </p:cNvPr>
          <p:cNvSpPr>
            <a:spLocks noGrp="1"/>
          </p:cNvSpPr>
          <p:nvPr>
            <p:ph type="sldNum" sz="quarter" idx="12"/>
          </p:nvPr>
        </p:nvSpPr>
        <p:spPr>
          <a:xfrm>
            <a:off x="10439400" y="6356350"/>
            <a:ext cx="914400" cy="365125"/>
          </a:xfrm>
        </p:spPr>
        <p:txBody>
          <a:bodyPr>
            <a:normAutofit/>
          </a:bodyPr>
          <a:lstStyle/>
          <a:p>
            <a:pPr>
              <a:spcAft>
                <a:spcPts val="600"/>
              </a:spcAft>
            </a:pPr>
            <a:fld id="{7DF6DEEC-D04A-4FF0-9A08-7D39859C24F4}" type="slidenum">
              <a:rPr lang="en-US">
                <a:solidFill>
                  <a:srgbClr val="FFFFFF"/>
                </a:solidFill>
              </a:rPr>
              <a:pPr>
                <a:spcAft>
                  <a:spcPts val="600"/>
                </a:spcAft>
              </a:pPr>
              <a:t>41</a:t>
            </a:fld>
            <a:endParaRPr lang="en-US">
              <a:solidFill>
                <a:srgbClr val="FFFFFF"/>
              </a:solidFill>
            </a:endParaRPr>
          </a:p>
        </p:txBody>
      </p:sp>
    </p:spTree>
    <p:extLst>
      <p:ext uri="{BB962C8B-B14F-4D97-AF65-F5344CB8AC3E}">
        <p14:creationId xmlns:p14="http://schemas.microsoft.com/office/powerpoint/2010/main" val="347292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a:bodyPr>
          <a:lstStyle/>
          <a:p>
            <a:pPr marL="0" indent="0">
              <a:buNone/>
            </a:pPr>
            <a:r>
              <a:rPr lang="en-US" dirty="0"/>
              <a:t>       </a:t>
            </a:r>
            <a:r>
              <a:rPr lang="en-US" sz="3100" b="1" dirty="0"/>
              <a:t>Read:</a:t>
            </a:r>
          </a:p>
          <a:p>
            <a:pPr lvl="2"/>
            <a:endParaRPr lang="en-US" sz="3100" dirty="0"/>
          </a:p>
          <a:p>
            <a:pPr lvl="2"/>
            <a:r>
              <a:rPr lang="en-US" sz="3100" dirty="0"/>
              <a:t>Chapters 7, 8 of the textbook.</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r>
              <a:rPr lang="en-US" sz="3100" dirty="0"/>
              <a:t>Assignment 1 is open (Due on Friday 7/2). This is an </a:t>
            </a:r>
            <a:r>
              <a:rPr lang="en-US" sz="3100" u="sng" dirty="0"/>
              <a:t>Individual Submission</a:t>
            </a:r>
            <a:r>
              <a:rPr lang="en-US" sz="3100" dirty="0"/>
              <a:t>.</a:t>
            </a:r>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09506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90FD73D1-447F-2389-971D-2D689D69A9AC}"/>
              </a:ext>
            </a:extLst>
          </p:cNvPr>
          <p:cNvPicPr>
            <a:picLocks noChangeAspect="1"/>
          </p:cNvPicPr>
          <p:nvPr/>
        </p:nvPicPr>
        <p:blipFill rotWithShape="1">
          <a:blip r:embed="rId2"/>
          <a:srcRect b="6250"/>
          <a:stretch/>
        </p:blipFill>
        <p:spPr>
          <a:xfrm>
            <a:off x="3" y="10"/>
            <a:ext cx="12191997"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8" y="21736"/>
            <a:ext cx="12206598"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365D34-0718-7406-D03A-0E561285FA41}"/>
              </a:ext>
            </a:extLst>
          </p:cNvPr>
          <p:cNvSpPr>
            <a:spLocks noGrp="1"/>
          </p:cNvSpPr>
          <p:nvPr>
            <p:ph type="title"/>
          </p:nvPr>
        </p:nvSpPr>
        <p:spPr>
          <a:xfrm>
            <a:off x="838200" y="4693447"/>
            <a:ext cx="10141040" cy="1126109"/>
          </a:xfrm>
        </p:spPr>
        <p:txBody>
          <a:bodyPr vert="horz" lIns="91440" tIns="45720" rIns="91440" bIns="45720" rtlCol="0" anchor="b">
            <a:normAutofit/>
          </a:bodyPr>
          <a:lstStyle/>
          <a:p>
            <a:r>
              <a:rPr lang="en-US" sz="3600">
                <a:solidFill>
                  <a:srgbClr val="FFFFFF"/>
                </a:solidFill>
              </a:rPr>
              <a:t>Questions?</a:t>
            </a:r>
          </a:p>
        </p:txBody>
      </p:sp>
      <p:sp>
        <p:nvSpPr>
          <p:cNvPr id="3" name="Slide Number Placeholder 2">
            <a:extLst>
              <a:ext uri="{FF2B5EF4-FFF2-40B4-BE49-F238E27FC236}">
                <a16:creationId xmlns:a16="http://schemas.microsoft.com/office/drawing/2014/main" id="{02CD5027-4B8B-F11B-6F7D-18F224F20F32}"/>
              </a:ext>
            </a:extLst>
          </p:cNvPr>
          <p:cNvSpPr>
            <a:spLocks noGrp="1"/>
          </p:cNvSpPr>
          <p:nvPr>
            <p:ph type="sldNum" sz="quarter" idx="12"/>
          </p:nvPr>
        </p:nvSpPr>
        <p:spPr/>
        <p:txBody>
          <a:bodyPr/>
          <a:lstStyle/>
          <a:p>
            <a:fld id="{7DF6DEEC-D04A-4FF0-9A08-7D39859C24F4}" type="slidenum">
              <a:rPr lang="en-US" smtClean="0"/>
              <a:t>43</a:t>
            </a:fld>
            <a:endParaRPr lang="en-US"/>
          </a:p>
        </p:txBody>
      </p:sp>
    </p:spTree>
    <p:extLst>
      <p:ext uri="{BB962C8B-B14F-4D97-AF65-F5344CB8AC3E}">
        <p14:creationId xmlns:p14="http://schemas.microsoft.com/office/powerpoint/2010/main" val="107709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D2E017-1631-5B6D-B4DF-B241D5BE4212}"/>
              </a:ext>
            </a:extLst>
          </p:cNvPr>
          <p:cNvSpPr>
            <a:spLocks noGrp="1"/>
          </p:cNvSpPr>
          <p:nvPr>
            <p:ph type="title"/>
          </p:nvPr>
        </p:nvSpPr>
        <p:spPr>
          <a:xfrm>
            <a:off x="1115568" y="548640"/>
            <a:ext cx="10168128" cy="1179576"/>
          </a:xfrm>
        </p:spPr>
        <p:txBody>
          <a:bodyPr>
            <a:normAutofit/>
          </a:bodyPr>
          <a:lstStyle/>
          <a:p>
            <a:r>
              <a:rPr lang="en-US" sz="4000" dirty="0"/>
              <a:t>What is a Domain Model?</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6BD045A-825C-9ADE-0FFA-A1995CA65ED2}"/>
              </a:ext>
            </a:extLst>
          </p:cNvPr>
          <p:cNvSpPr>
            <a:spLocks noGrp="1"/>
          </p:cNvSpPr>
          <p:nvPr>
            <p:ph idx="1"/>
          </p:nvPr>
        </p:nvSpPr>
        <p:spPr>
          <a:xfrm>
            <a:off x="1115568" y="2481943"/>
            <a:ext cx="10168128" cy="3695020"/>
          </a:xfrm>
        </p:spPr>
        <p:txBody>
          <a:bodyPr>
            <a:noAutofit/>
          </a:bodyPr>
          <a:lstStyle/>
          <a:p>
            <a:pPr algn="just"/>
            <a:r>
              <a:rPr lang="en-US" sz="3600" b="0" i="0" dirty="0">
                <a:effectLst/>
                <a:latin typeface="Lato Extended"/>
              </a:rPr>
              <a:t>The domain model illustrates the domain </a:t>
            </a:r>
            <a:r>
              <a:rPr lang="en-US" sz="3600" b="1" i="0" dirty="0">
                <a:solidFill>
                  <a:schemeClr val="accent2"/>
                </a:solidFill>
                <a:effectLst/>
                <a:latin typeface="Lato Extended"/>
              </a:rPr>
              <a:t>classes</a:t>
            </a:r>
            <a:r>
              <a:rPr lang="en-US" sz="3600" b="1" i="0" dirty="0">
                <a:effectLst/>
                <a:latin typeface="Lato Extended"/>
              </a:rPr>
              <a:t> </a:t>
            </a:r>
            <a:r>
              <a:rPr lang="en-US" sz="3600" b="0" i="0" dirty="0">
                <a:effectLst/>
                <a:latin typeface="Lato Extended"/>
              </a:rPr>
              <a:t>and how they are related to one another by </a:t>
            </a:r>
            <a:r>
              <a:rPr lang="en-US" sz="3600" b="1" i="0" dirty="0">
                <a:solidFill>
                  <a:schemeClr val="accent2"/>
                </a:solidFill>
                <a:effectLst/>
                <a:latin typeface="Lato Extended"/>
              </a:rPr>
              <a:t>association</a:t>
            </a:r>
            <a:r>
              <a:rPr lang="en-US" sz="3600" b="0" i="0" dirty="0">
                <a:effectLst/>
                <a:latin typeface="Lato Extended"/>
              </a:rPr>
              <a:t>. </a:t>
            </a:r>
          </a:p>
          <a:p>
            <a:pPr algn="just"/>
            <a:endParaRPr lang="en-US" sz="3600" dirty="0">
              <a:latin typeface="Lato Extended"/>
            </a:endParaRPr>
          </a:p>
          <a:p>
            <a:pPr algn="just"/>
            <a:r>
              <a:rPr lang="en-US" sz="3600" b="0" i="0" dirty="0">
                <a:effectLst/>
                <a:latin typeface="Lato Extended"/>
              </a:rPr>
              <a:t>It is a static model; therefore, no sequence of events or information flow is shown in the domain model.</a:t>
            </a:r>
            <a:endParaRPr lang="en-US" sz="3600" dirty="0"/>
          </a:p>
        </p:txBody>
      </p:sp>
      <p:sp>
        <p:nvSpPr>
          <p:cNvPr id="4" name="Slide Number Placeholder 3">
            <a:extLst>
              <a:ext uri="{FF2B5EF4-FFF2-40B4-BE49-F238E27FC236}">
                <a16:creationId xmlns:a16="http://schemas.microsoft.com/office/drawing/2014/main" id="{1EEA1DA4-D6DD-5040-8E34-5C43C745EAB8}"/>
              </a:ext>
            </a:extLst>
          </p:cNvPr>
          <p:cNvSpPr>
            <a:spLocks noGrp="1"/>
          </p:cNvSpPr>
          <p:nvPr>
            <p:ph type="sldNum" sz="quarter" idx="12"/>
          </p:nvPr>
        </p:nvSpPr>
        <p:spPr/>
        <p:txBody>
          <a:bodyPr/>
          <a:lstStyle/>
          <a:p>
            <a:fld id="{7DF6DEEC-D04A-4FF0-9A08-7D39859C24F4}" type="slidenum">
              <a:rPr lang="en-US" smtClean="0"/>
              <a:t>5</a:t>
            </a:fld>
            <a:endParaRPr lang="en-US"/>
          </a:p>
        </p:txBody>
      </p:sp>
    </p:spTree>
    <p:extLst>
      <p:ext uri="{BB962C8B-B14F-4D97-AF65-F5344CB8AC3E}">
        <p14:creationId xmlns:p14="http://schemas.microsoft.com/office/powerpoint/2010/main" val="319449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3029" name="Rectangle 68302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10" name="Rectangle 2"/>
          <p:cNvSpPr>
            <a:spLocks noGrp="1" noChangeArrowheads="1"/>
          </p:cNvSpPr>
          <p:nvPr>
            <p:ph type="title"/>
          </p:nvPr>
        </p:nvSpPr>
        <p:spPr>
          <a:xfrm>
            <a:off x="808638" y="386930"/>
            <a:ext cx="9236700" cy="1188950"/>
          </a:xfrm>
        </p:spPr>
        <p:txBody>
          <a:bodyPr anchor="b">
            <a:normAutofit/>
          </a:bodyPr>
          <a:lstStyle/>
          <a:p>
            <a:r>
              <a:rPr lang="en-US" sz="4600"/>
              <a:t>How to Construct a Domain Model?</a:t>
            </a:r>
          </a:p>
        </p:txBody>
      </p:sp>
      <p:grpSp>
        <p:nvGrpSpPr>
          <p:cNvPr id="683031" name="Group 68303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683032" name="Rectangle 68303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33" name="Rectangle 68303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3035" name="Rectangle 6830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016" name="Rectangle 8"/>
          <p:cNvSpPr>
            <a:spLocks noGrp="1" noChangeArrowheads="1"/>
          </p:cNvSpPr>
          <p:nvPr>
            <p:ph type="body" idx="1"/>
          </p:nvPr>
        </p:nvSpPr>
        <p:spPr>
          <a:xfrm>
            <a:off x="793660" y="2599509"/>
            <a:ext cx="10143668" cy="3435531"/>
          </a:xfrm>
        </p:spPr>
        <p:txBody>
          <a:bodyPr anchor="ctr">
            <a:normAutofit/>
          </a:bodyPr>
          <a:lstStyle/>
          <a:p>
            <a:r>
              <a:rPr lang="en-US" altLang="en-US" sz="4400" dirty="0">
                <a:solidFill>
                  <a:srgbClr val="FF0000"/>
                </a:solidFill>
              </a:rPr>
              <a:t>1- We must identify classes</a:t>
            </a:r>
          </a:p>
          <a:p>
            <a:r>
              <a:rPr lang="en-US" altLang="en-US" sz="4400" dirty="0"/>
              <a:t>2- We must identify Attributes</a:t>
            </a:r>
          </a:p>
          <a:p>
            <a:r>
              <a:rPr lang="en-US" altLang="en-US" sz="4400" dirty="0"/>
              <a:t>3- We must identify Associations</a:t>
            </a:r>
          </a:p>
          <a:p>
            <a:pPr marL="457200" lvl="1" indent="0">
              <a:buNone/>
            </a:pPr>
            <a:endParaRPr lang="en-US" altLang="en-US" dirty="0"/>
          </a:p>
        </p:txBody>
      </p:sp>
      <p:sp>
        <p:nvSpPr>
          <p:cNvPr id="4" name="Slide Number Placeholder 3"/>
          <p:cNvSpPr>
            <a:spLocks noGrp="1"/>
          </p:cNvSpPr>
          <p:nvPr>
            <p:ph type="sldNum" sz="quarter" idx="10"/>
          </p:nvPr>
        </p:nvSpPr>
        <p:spPr>
          <a:xfrm>
            <a:off x="8610600" y="6492240"/>
            <a:ext cx="2743200" cy="365125"/>
          </a:xfrm>
        </p:spPr>
        <p:txBody>
          <a:bodyPr>
            <a:normAutofit/>
          </a:bodyPr>
          <a:lstStyle/>
          <a:p>
            <a:pPr>
              <a:spcAft>
                <a:spcPts val="600"/>
              </a:spcAft>
            </a:pPr>
            <a:fld id="{605FD109-E764-47CB-BA1F-DE10B4912347}" type="slidenum">
              <a:rPr lang="de-DE"/>
              <a:pPr>
                <a:spcAft>
                  <a:spcPts val="600"/>
                </a:spcAft>
              </a:pPr>
              <a:t>6</a:t>
            </a:fld>
            <a:endParaRPr lang="de-D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1331" name="Rectangle 78133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1333" name="Rectangle 78133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81335" name="Rectangle 78133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1314" name="Rectangle 2"/>
          <p:cNvSpPr>
            <a:spLocks noGrp="1" noChangeArrowheads="1"/>
          </p:cNvSpPr>
          <p:nvPr>
            <p:ph type="title"/>
          </p:nvPr>
        </p:nvSpPr>
        <p:spPr>
          <a:xfrm>
            <a:off x="1115568" y="548640"/>
            <a:ext cx="10168128" cy="1179576"/>
          </a:xfrm>
        </p:spPr>
        <p:txBody>
          <a:bodyPr>
            <a:normAutofit/>
          </a:bodyPr>
          <a:lstStyle/>
          <a:p>
            <a:r>
              <a:rPr lang="en-US" altLang="en-US" sz="4000" dirty="0"/>
              <a:t>Identifying Classes</a:t>
            </a:r>
          </a:p>
        </p:txBody>
      </p:sp>
      <p:sp>
        <p:nvSpPr>
          <p:cNvPr id="781337" name="Rectangle 78133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1315" name="Rectangle 3"/>
          <p:cNvSpPr>
            <a:spLocks noGrp="1" noChangeArrowheads="1"/>
          </p:cNvSpPr>
          <p:nvPr>
            <p:ph type="body" idx="1"/>
          </p:nvPr>
        </p:nvSpPr>
        <p:spPr>
          <a:xfrm>
            <a:off x="1115568" y="2481943"/>
            <a:ext cx="10168128" cy="3695020"/>
          </a:xfrm>
        </p:spPr>
        <p:txBody>
          <a:bodyPr>
            <a:normAutofit/>
          </a:bodyPr>
          <a:lstStyle/>
          <a:p>
            <a:pPr algn="l">
              <a:buFont typeface="Arial" panose="020B0604020202020204" pitchFamily="34" charset="0"/>
              <a:buChar char="•"/>
            </a:pPr>
            <a:r>
              <a:rPr lang="en-US" sz="3600" dirty="0">
                <a:solidFill>
                  <a:srgbClr val="2D3B45"/>
                </a:solidFill>
                <a:latin typeface="Lato Extended"/>
              </a:rPr>
              <a:t>T</a:t>
            </a:r>
            <a:r>
              <a:rPr lang="en-US" sz="3600" b="0" i="0" dirty="0">
                <a:solidFill>
                  <a:srgbClr val="2D3B45"/>
                </a:solidFill>
                <a:effectLst/>
                <a:latin typeface="Lato Extended"/>
              </a:rPr>
              <a:t>he textual description of the use case; create a list of potential classes.</a:t>
            </a:r>
          </a:p>
          <a:p>
            <a:pPr marL="0" indent="0" algn="l">
              <a:buNone/>
            </a:pPr>
            <a:endParaRPr lang="en-US" sz="3600" b="0" i="0" dirty="0">
              <a:solidFill>
                <a:srgbClr val="2D3B45"/>
              </a:solidFill>
              <a:effectLst/>
              <a:latin typeface="Lato Extended"/>
            </a:endParaRPr>
          </a:p>
          <a:p>
            <a:pPr algn="l">
              <a:buFont typeface="Arial" panose="020B0604020202020204" pitchFamily="34" charset="0"/>
              <a:buChar char="•"/>
            </a:pPr>
            <a:r>
              <a:rPr lang="en-US" sz="3600" b="0" i="0" dirty="0">
                <a:solidFill>
                  <a:srgbClr val="2D3B45"/>
                </a:solidFill>
                <a:effectLst/>
                <a:latin typeface="Lato Extended"/>
              </a:rPr>
              <a:t>Use the nouns to identify potential classes or attributes.</a:t>
            </a:r>
          </a:p>
          <a:p>
            <a:pPr marL="914400" lvl="2" indent="0">
              <a:buNone/>
            </a:pPr>
            <a:endParaRPr lang="en-US" sz="2200" dirty="0"/>
          </a:p>
        </p:txBody>
      </p:sp>
      <p:sp>
        <p:nvSpPr>
          <p:cNvPr id="4" name="Slide Number Placeholder 3"/>
          <p:cNvSpPr>
            <a:spLocks noGrp="1"/>
          </p:cNvSpPr>
          <p:nvPr>
            <p:ph type="sldNum" sz="quarter" idx="10"/>
          </p:nvPr>
        </p:nvSpPr>
        <p:spPr>
          <a:xfrm>
            <a:off x="10807908" y="6356351"/>
            <a:ext cx="475788" cy="283750"/>
          </a:xfrm>
        </p:spPr>
        <p:txBody>
          <a:bodyPr>
            <a:normAutofit/>
          </a:bodyPr>
          <a:lstStyle/>
          <a:p>
            <a:pPr>
              <a:spcAft>
                <a:spcPts val="600"/>
              </a:spcAft>
            </a:pPr>
            <a:fld id="{993831BB-275C-49A3-B589-ED4939739F83}" type="slidenum">
              <a:rPr lang="de-DE">
                <a:solidFill>
                  <a:schemeClr val="tx1">
                    <a:lumMod val="50000"/>
                    <a:lumOff val="50000"/>
                  </a:schemeClr>
                </a:solidFill>
              </a:rPr>
              <a:pPr>
                <a:spcAft>
                  <a:spcPts val="600"/>
                </a:spcAft>
              </a:pPr>
              <a:t>7</a:t>
            </a:fld>
            <a:endParaRPr lang="de-DE">
              <a:solidFill>
                <a:schemeClr val="tx1">
                  <a:lumMod val="50000"/>
                  <a:lumOff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17C9-0515-214D-8F08-690F3B7D2F5B}"/>
              </a:ext>
            </a:extLst>
          </p:cNvPr>
          <p:cNvSpPr>
            <a:spLocks noGrp="1"/>
          </p:cNvSpPr>
          <p:nvPr>
            <p:ph type="title"/>
          </p:nvPr>
        </p:nvSpPr>
        <p:spPr/>
        <p:txBody>
          <a:bodyPr/>
          <a:lstStyle/>
          <a:p>
            <a:r>
              <a:rPr lang="en-US" dirty="0"/>
              <a:t>Identifying Classes</a:t>
            </a:r>
          </a:p>
        </p:txBody>
      </p:sp>
      <p:sp>
        <p:nvSpPr>
          <p:cNvPr id="3" name="Content Placeholder 2">
            <a:extLst>
              <a:ext uri="{FF2B5EF4-FFF2-40B4-BE49-F238E27FC236}">
                <a16:creationId xmlns:a16="http://schemas.microsoft.com/office/drawing/2014/main" id="{EBFD073E-AA17-0E3C-C67E-D01026F8BE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B38B4D-9BA9-E8B5-4931-CCBE4123BA6D}"/>
              </a:ext>
            </a:extLst>
          </p:cNvPr>
          <p:cNvPicPr>
            <a:picLocks noChangeAspect="1"/>
          </p:cNvPicPr>
          <p:nvPr/>
        </p:nvPicPr>
        <p:blipFill>
          <a:blip r:embed="rId2"/>
          <a:stretch>
            <a:fillRect/>
          </a:stretch>
        </p:blipFill>
        <p:spPr>
          <a:xfrm>
            <a:off x="674556" y="1725782"/>
            <a:ext cx="10679243" cy="4630048"/>
          </a:xfrm>
          <a:prstGeom prst="rect">
            <a:avLst/>
          </a:prstGeom>
        </p:spPr>
      </p:pic>
      <p:sp>
        <p:nvSpPr>
          <p:cNvPr id="6" name="Slide Number Placeholder 5">
            <a:extLst>
              <a:ext uri="{FF2B5EF4-FFF2-40B4-BE49-F238E27FC236}">
                <a16:creationId xmlns:a16="http://schemas.microsoft.com/office/drawing/2014/main" id="{504D16F3-D596-09C0-1994-A9DD4DBCDCCB}"/>
              </a:ext>
            </a:extLst>
          </p:cNvPr>
          <p:cNvSpPr>
            <a:spLocks noGrp="1"/>
          </p:cNvSpPr>
          <p:nvPr>
            <p:ph type="sldNum" sz="quarter" idx="12"/>
          </p:nvPr>
        </p:nvSpPr>
        <p:spPr/>
        <p:txBody>
          <a:bodyPr/>
          <a:lstStyle/>
          <a:p>
            <a:fld id="{7DF6DEEC-D04A-4FF0-9A08-7D39859C24F4}" type="slidenum">
              <a:rPr lang="en-US" smtClean="0"/>
              <a:t>8</a:t>
            </a:fld>
            <a:endParaRPr lang="en-US"/>
          </a:p>
        </p:txBody>
      </p:sp>
    </p:spTree>
    <p:extLst>
      <p:ext uri="{BB962C8B-B14F-4D97-AF65-F5344CB8AC3E}">
        <p14:creationId xmlns:p14="http://schemas.microsoft.com/office/powerpoint/2010/main" val="331595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ED5705-5740-5CD5-2499-017B919A64A0}"/>
              </a:ext>
            </a:extLst>
          </p:cNvPr>
          <p:cNvPicPr>
            <a:picLocks noGrp="1" noChangeAspect="1"/>
          </p:cNvPicPr>
          <p:nvPr>
            <p:ph idx="1"/>
          </p:nvPr>
        </p:nvPicPr>
        <p:blipFill>
          <a:blip r:embed="rId2"/>
          <a:stretch>
            <a:fillRect/>
          </a:stretch>
        </p:blipFill>
        <p:spPr>
          <a:xfrm>
            <a:off x="660812" y="643466"/>
            <a:ext cx="10870376" cy="5571067"/>
          </a:xfrm>
          <a:prstGeom prst="rect">
            <a:avLst/>
          </a:prstGeom>
        </p:spPr>
      </p:pic>
      <p:sp>
        <p:nvSpPr>
          <p:cNvPr id="6" name="Slide Number Placeholder 5">
            <a:extLst>
              <a:ext uri="{FF2B5EF4-FFF2-40B4-BE49-F238E27FC236}">
                <a16:creationId xmlns:a16="http://schemas.microsoft.com/office/drawing/2014/main" id="{E726D34F-E669-F73E-DADB-0F372A1FBF2D}"/>
              </a:ext>
            </a:extLst>
          </p:cNvPr>
          <p:cNvSpPr>
            <a:spLocks noGrp="1"/>
          </p:cNvSpPr>
          <p:nvPr>
            <p:ph type="sldNum" sz="quarter" idx="12"/>
          </p:nvPr>
        </p:nvSpPr>
        <p:spPr/>
        <p:txBody>
          <a:bodyPr/>
          <a:lstStyle/>
          <a:p>
            <a:fld id="{7DF6DEEC-D04A-4FF0-9A08-7D39859C24F4}" type="slidenum">
              <a:rPr lang="en-US" smtClean="0"/>
              <a:t>9</a:t>
            </a:fld>
            <a:endParaRPr lang="en-US"/>
          </a:p>
        </p:txBody>
      </p:sp>
    </p:spTree>
    <p:extLst>
      <p:ext uri="{BB962C8B-B14F-4D97-AF65-F5344CB8AC3E}">
        <p14:creationId xmlns:p14="http://schemas.microsoft.com/office/powerpoint/2010/main" val="145165863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2595</Words>
  <Application>Microsoft Office PowerPoint</Application>
  <PresentationFormat>Widescreen</PresentationFormat>
  <Paragraphs>540</Paragraphs>
  <Slides>43</Slides>
  <Notes>21</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Arial Narrow</vt:lpstr>
      <vt:lpstr>Calibri</vt:lpstr>
      <vt:lpstr>Calibri Light</vt:lpstr>
      <vt:lpstr>Comic Sans MS</vt:lpstr>
      <vt:lpstr>H5PDroidSans</vt:lpstr>
      <vt:lpstr>Lato Extended</vt:lpstr>
      <vt:lpstr>Marlett</vt:lpstr>
      <vt:lpstr>Rockwell Extra Bold</vt:lpstr>
      <vt:lpstr>Tahoma</vt:lpstr>
      <vt:lpstr>Times New Roman</vt:lpstr>
      <vt:lpstr>Wingdings</vt:lpstr>
      <vt:lpstr>Office Theme</vt:lpstr>
      <vt:lpstr>Wood Type</vt:lpstr>
      <vt:lpstr>1_Office Theme</vt:lpstr>
      <vt:lpstr>Software Engineering CS-UH 2012, SPRING 2025 </vt:lpstr>
      <vt:lpstr>Lesson plan</vt:lpstr>
      <vt:lpstr>What is a Domain Model?</vt:lpstr>
      <vt:lpstr>Hoes does a Domain Model Looks Like?</vt:lpstr>
      <vt:lpstr>What is a Domain Model?</vt:lpstr>
      <vt:lpstr>How to Construct a Domain Model?</vt:lpstr>
      <vt:lpstr>Identifying Classes</vt:lpstr>
      <vt:lpstr>Identifying Classes</vt:lpstr>
      <vt:lpstr>PowerPoint Presentation</vt:lpstr>
      <vt:lpstr>Pruning the List of Classes</vt:lpstr>
      <vt:lpstr>Example: Pruning the List</vt:lpstr>
      <vt:lpstr>Taking this example further, the “good classes” were put into a domain model diagram.  This diagram shows the multiplicity which defines how many instances of class A can be associated with class B.   For example, a single instance of Store can be associated with “many” (zero or more, indicated by the *) Sale instances.</vt:lpstr>
      <vt:lpstr>How to Construct a Domain Model?</vt:lpstr>
      <vt:lpstr>What is a Class Attribute?</vt:lpstr>
      <vt:lpstr>Attributes</vt:lpstr>
      <vt:lpstr>Attributes (Contd.)</vt:lpstr>
      <vt:lpstr>Attributes (Contd.)</vt:lpstr>
      <vt:lpstr>Attributes (Cont.)</vt:lpstr>
      <vt:lpstr>Example 1:</vt:lpstr>
      <vt:lpstr>Example 2:</vt:lpstr>
      <vt:lpstr>Attributes vs. Concepts</vt:lpstr>
      <vt:lpstr>How to Construct a Domain Model?</vt:lpstr>
      <vt:lpstr>Association</vt:lpstr>
      <vt:lpstr>Associations</vt:lpstr>
      <vt:lpstr>Association Adornments</vt:lpstr>
      <vt:lpstr>How to Identify an Association?</vt:lpstr>
      <vt:lpstr>Association Guidelines</vt:lpstr>
      <vt:lpstr>Special Considerations for Associations</vt:lpstr>
      <vt:lpstr>Generalization</vt:lpstr>
      <vt:lpstr>Generalization (Contd.)</vt:lpstr>
      <vt:lpstr>Subclass Definition: 100% Rule</vt:lpstr>
      <vt:lpstr>When to define subclass</vt:lpstr>
      <vt:lpstr>Abstract Conceptual Classes</vt:lpstr>
      <vt:lpstr>Modeling Changing States</vt:lpstr>
      <vt:lpstr>Example: Payment States</vt:lpstr>
      <vt:lpstr>Association Classes</vt:lpstr>
      <vt:lpstr>Association Classes (Contd.)</vt:lpstr>
      <vt:lpstr>Associative Classes: Examples</vt:lpstr>
      <vt:lpstr>Aggregation</vt:lpstr>
      <vt:lpstr>Composition</vt:lpstr>
      <vt:lpstr>Recommended Exercise</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64</cp:revision>
  <dcterms:created xsi:type="dcterms:W3CDTF">2022-09-05T18:50:47Z</dcterms:created>
  <dcterms:modified xsi:type="dcterms:W3CDTF">2025-02-03T11:24:44Z</dcterms:modified>
</cp:coreProperties>
</file>